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68" r:id="rId1"/>
  </p:sldMasterIdLst>
  <p:notesMasterIdLst>
    <p:notesMasterId r:id="rId41"/>
  </p:notesMasterIdLst>
  <p:sldIdLst>
    <p:sldId id="319" r:id="rId2"/>
    <p:sldId id="317" r:id="rId3"/>
    <p:sldId id="346" r:id="rId4"/>
    <p:sldId id="347" r:id="rId5"/>
    <p:sldId id="315" r:id="rId6"/>
    <p:sldId id="321" r:id="rId7"/>
    <p:sldId id="322" r:id="rId8"/>
    <p:sldId id="323" r:id="rId9"/>
    <p:sldId id="324" r:id="rId10"/>
    <p:sldId id="325" r:id="rId11"/>
    <p:sldId id="343" r:id="rId12"/>
    <p:sldId id="344" r:id="rId13"/>
    <p:sldId id="345" r:id="rId14"/>
    <p:sldId id="256" r:id="rId15"/>
    <p:sldId id="309" r:id="rId16"/>
    <p:sldId id="310" r:id="rId17"/>
    <p:sldId id="312" r:id="rId18"/>
    <p:sldId id="258" r:id="rId19"/>
    <p:sldId id="331" r:id="rId20"/>
    <p:sldId id="313" r:id="rId21"/>
    <p:sldId id="269" r:id="rId22"/>
    <p:sldId id="270" r:id="rId23"/>
    <p:sldId id="316" r:id="rId24"/>
    <p:sldId id="295" r:id="rId25"/>
    <p:sldId id="262" r:id="rId26"/>
    <p:sldId id="297" r:id="rId27"/>
    <p:sldId id="263" r:id="rId28"/>
    <p:sldId id="277" r:id="rId29"/>
    <p:sldId id="320" r:id="rId30"/>
    <p:sldId id="328" r:id="rId31"/>
    <p:sldId id="332" r:id="rId32"/>
    <p:sldId id="329" r:id="rId33"/>
    <p:sldId id="337" r:id="rId34"/>
    <p:sldId id="330" r:id="rId35"/>
    <p:sldId id="335" r:id="rId36"/>
    <p:sldId id="338" r:id="rId37"/>
    <p:sldId id="264" r:id="rId38"/>
    <p:sldId id="265" r:id="rId39"/>
    <p:sldId id="279" r:id="rId40"/>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84869" autoAdjust="0"/>
    <p:restoredTop sz="86323" autoAdjust="0"/>
  </p:normalViewPr>
  <p:slideViewPr>
    <p:cSldViewPr>
      <p:cViewPr>
        <p:scale>
          <a:sx n="69" d="100"/>
          <a:sy n="69" d="100"/>
        </p:scale>
        <p:origin x="-2844" y="-1008"/>
      </p:cViewPr>
      <p:guideLst>
        <p:guide orient="horz" pos="2160"/>
        <p:guide pos="2880"/>
      </p:guideLst>
    </p:cSldViewPr>
  </p:slideViewPr>
  <p:outlineViewPr>
    <p:cViewPr>
      <p:scale>
        <a:sx n="33" d="100"/>
        <a:sy n="33" d="100"/>
      </p:scale>
      <p:origin x="0" y="3528"/>
    </p:cViewPr>
    <p:sldLst>
      <p:sld r:id="rId1" collapse="1"/>
    </p:sldLst>
  </p:outlineViewPr>
  <p:notesTextViewPr>
    <p:cViewPr>
      <p:scale>
        <a:sx n="100" d="100"/>
        <a:sy n="100" d="100"/>
      </p:scale>
      <p:origin x="0" y="0"/>
    </p:cViewPr>
  </p:notesTextViewPr>
  <p:sorterViewPr>
    <p:cViewPr>
      <p:scale>
        <a:sx n="100" d="100"/>
        <a:sy n="100" d="100"/>
      </p:scale>
      <p:origin x="0" y="3138"/>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_rels/viewProps.xml.rels><?xml version="1.0" encoding="UTF-8" standalone="yes"?>
<Relationships xmlns="http://schemas.openxmlformats.org/package/2006/relationships"><Relationship Id="rId1" Type="http://schemas.openxmlformats.org/officeDocument/2006/relationships/slide" Target="slides/slide39.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6302F44D-5870-40BA-9952-C37F2B483A5A}" type="datetimeFigureOut">
              <a:rPr lang="ar-SA" smtClean="0"/>
              <a:pPr/>
              <a:t>16/01/40</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CAEF4C2E-6E09-40A0-940B-8A13E7598CF3}" type="slidenum">
              <a:rPr lang="ar-SA" smtClean="0"/>
              <a:pPr/>
              <a:t>‹#›</a:t>
            </a:fld>
            <a:endParaRPr lang="ar-SA"/>
          </a:p>
        </p:txBody>
      </p:sp>
    </p:spTree>
    <p:extLst>
      <p:ext uri="{BB962C8B-B14F-4D97-AF65-F5344CB8AC3E}">
        <p14:creationId xmlns:p14="http://schemas.microsoft.com/office/powerpoint/2010/main" xmlns="" val="2055016066"/>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CAEF4C2E-6E09-40A0-940B-8A13E7598CF3}" type="slidenum">
              <a:rPr lang="ar-SA" smtClean="0"/>
              <a:pPr/>
              <a:t>8</a:t>
            </a:fld>
            <a:endParaRPr lang="ar-SA"/>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CAEF4C2E-6E09-40A0-940B-8A13E7598CF3}" type="slidenum">
              <a:rPr lang="ar-SA" smtClean="0"/>
              <a:pPr/>
              <a:t>12</a:t>
            </a:fld>
            <a:endParaRPr lang="ar-SA"/>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صر نائب لصورة الشريحة 1"/>
          <p:cNvSpPr>
            <a:spLocks noGrp="1" noRot="1" noChangeAspect="1"/>
          </p:cNvSpPr>
          <p:nvPr>
            <p:ph type="sldImg"/>
          </p:nvPr>
        </p:nvSpPr>
        <p:spPr/>
      </p:sp>
      <p:sp>
        <p:nvSpPr>
          <p:cNvPr id="3" name="عنصر نائب للملاحظات 2"/>
          <p:cNvSpPr>
            <a:spLocks noGrp="1"/>
          </p:cNvSpPr>
          <p:nvPr>
            <p:ph type="body" idx="1"/>
          </p:nvPr>
        </p:nvSpPr>
        <p:spPr/>
        <p:txBody>
          <a:bodyPr>
            <a:normAutofit/>
          </a:bodyPr>
          <a:lstStyle/>
          <a:p>
            <a:endParaRPr lang="ar-SA" dirty="0"/>
          </a:p>
        </p:txBody>
      </p:sp>
      <p:sp>
        <p:nvSpPr>
          <p:cNvPr id="4" name="عنصر نائب لرقم الشريحة 3"/>
          <p:cNvSpPr>
            <a:spLocks noGrp="1"/>
          </p:cNvSpPr>
          <p:nvPr>
            <p:ph type="sldNum" sz="quarter" idx="10"/>
          </p:nvPr>
        </p:nvSpPr>
        <p:spPr/>
        <p:txBody>
          <a:bodyPr/>
          <a:lstStyle/>
          <a:p>
            <a:fld id="{CAEF4C2E-6E09-40A0-940B-8A13E7598CF3}" type="slidenum">
              <a:rPr lang="ar-SA" smtClean="0"/>
              <a:pPr/>
              <a:t>34</a:t>
            </a:fld>
            <a:endParaRPr lang="ar-SA"/>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شريحة عنوان">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ar-SA" smtClean="0"/>
              <a:t>انقر لتحرير نمط العنوان الثانوي الرئيسي</a:t>
            </a:r>
            <a:endParaRPr kumimoji="0" lang="en-US"/>
          </a:p>
        </p:txBody>
      </p:sp>
      <p:sp>
        <p:nvSpPr>
          <p:cNvPr id="30" name="Date Placeholder 29"/>
          <p:cNvSpPr>
            <a:spLocks noGrp="1"/>
          </p:cNvSpPr>
          <p:nvPr>
            <p:ph type="dt" sz="half" idx="10"/>
          </p:nvPr>
        </p:nvSpPr>
        <p:spPr/>
        <p:txBody>
          <a:bodyPr/>
          <a:lstStyle/>
          <a:p>
            <a:fld id="{1B8ABB09-4A1D-463E-8065-109CC2B7EFAA}" type="datetimeFigureOut">
              <a:rPr lang="ar-SA" smtClean="0"/>
              <a:pPr/>
              <a:t>16/01/40</a:t>
            </a:fld>
            <a:endParaRPr lang="ar-SA"/>
          </a:p>
        </p:txBody>
      </p:sp>
      <p:sp>
        <p:nvSpPr>
          <p:cNvPr id="19" name="Footer Placeholder 18"/>
          <p:cNvSpPr>
            <a:spLocks noGrp="1"/>
          </p:cNvSpPr>
          <p:nvPr>
            <p:ph type="ftr" sz="quarter" idx="11"/>
          </p:nvPr>
        </p:nvSpPr>
        <p:spPr/>
        <p:txBody>
          <a:bodyPr/>
          <a:lstStyle/>
          <a:p>
            <a:endParaRPr lang="ar-SA"/>
          </a:p>
        </p:txBody>
      </p:sp>
      <p:sp>
        <p:nvSpPr>
          <p:cNvPr id="27" name="Slide Number Placeholder 26"/>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16/01/40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عنوان ونص عموديان">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ar-SA" smtClean="0"/>
              <a:t>انقر لتحرير نمط العنوان الرئيسي</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16/01/40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ar-SA" smtClean="0"/>
              <a:t>انقر لتحرير نمط العنوان الرئيسي</a:t>
            </a:r>
            <a:endParaRPr kumimoji="0" lang="en-US"/>
          </a:p>
        </p:txBody>
      </p:sp>
      <p:sp>
        <p:nvSpPr>
          <p:cNvPr id="3" name="Content Placeholder 2"/>
          <p:cNvSpPr>
            <a:spLocks noGrp="1"/>
          </p:cNvSpPr>
          <p:nvPr>
            <p:ph idx="1"/>
          </p:nvPr>
        </p:nvSpPr>
        <p:spPr/>
        <p:txBody>
          <a:body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Date Placeholder 3"/>
          <p:cNvSpPr>
            <a:spLocks noGrp="1"/>
          </p:cNvSpPr>
          <p:nvPr>
            <p:ph type="dt" sz="half" idx="10"/>
          </p:nvPr>
        </p:nvSpPr>
        <p:spPr/>
        <p:txBody>
          <a:bodyPr/>
          <a:lstStyle/>
          <a:p>
            <a:fld id="{1B8ABB09-4A1D-463E-8065-109CC2B7EFAA}" type="datetimeFigureOut">
              <a:rPr lang="ar-SA" smtClean="0"/>
              <a:pPr/>
              <a:t>16/01/40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عنوان المقطع">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ar-SA" smtClean="0"/>
              <a:t>انقر لتحرير أنماط النص الرئيسي</a:t>
            </a:r>
          </a:p>
        </p:txBody>
      </p:sp>
      <p:sp>
        <p:nvSpPr>
          <p:cNvPr id="4" name="Date Placeholder 3"/>
          <p:cNvSpPr>
            <a:spLocks noGrp="1"/>
          </p:cNvSpPr>
          <p:nvPr>
            <p:ph type="dt" sz="half" idx="10"/>
          </p:nvPr>
        </p:nvSpPr>
        <p:spPr/>
        <p:txBody>
          <a:bodyPr/>
          <a:lstStyle/>
          <a:p>
            <a:fld id="{1B8ABB09-4A1D-463E-8065-109CC2B7EFAA}" type="datetimeFigureOut">
              <a:rPr lang="ar-SA" smtClean="0"/>
              <a:pPr/>
              <a:t>16/01/40</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0B34F065-1154-456A-91E3-76DE8E75E17B}" type="slidenum">
              <a:rPr lang="ar-SA" smtClean="0"/>
              <a:pPr/>
              <a:t>‹#›</a:t>
            </a:fld>
            <a:endParaRPr lang="ar-SA"/>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ين">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ar-SA" smtClean="0"/>
              <a:t>انقر لتحرير نمط العنوان الرئيسي</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pPr/>
              <a:t>16/01/40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ar-SA" smtClean="0"/>
              <a:t>انقر لتحرير أنماط النص الرئيسي</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7" name="Date Placeholder 6"/>
          <p:cNvSpPr>
            <a:spLocks noGrp="1"/>
          </p:cNvSpPr>
          <p:nvPr>
            <p:ph type="dt" sz="half" idx="10"/>
          </p:nvPr>
        </p:nvSpPr>
        <p:spPr/>
        <p:txBody>
          <a:bodyPr/>
          <a:lstStyle/>
          <a:p>
            <a:fld id="{1B8ABB09-4A1D-463E-8065-109CC2B7EFAA}" type="datetimeFigureOut">
              <a:rPr lang="ar-SA" smtClean="0"/>
              <a:pPr/>
              <a:t>16/01/40</a:t>
            </a:fld>
            <a:endParaRPr lang="ar-SA"/>
          </a:p>
        </p:txBody>
      </p:sp>
      <p:sp>
        <p:nvSpPr>
          <p:cNvPr id="8" name="Footer Placeholder 7"/>
          <p:cNvSpPr>
            <a:spLocks noGrp="1"/>
          </p:cNvSpPr>
          <p:nvPr>
            <p:ph type="ftr" sz="quarter" idx="11"/>
          </p:nvPr>
        </p:nvSpPr>
        <p:spPr/>
        <p:txBody>
          <a:bodyPr/>
          <a:lstStyle/>
          <a:p>
            <a:endParaRPr lang="ar-SA"/>
          </a:p>
        </p:txBody>
      </p:sp>
      <p:sp>
        <p:nvSpPr>
          <p:cNvPr id="9" name="Slide Number Placeholder 8"/>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Date Placeholder 2"/>
          <p:cNvSpPr>
            <a:spLocks noGrp="1"/>
          </p:cNvSpPr>
          <p:nvPr>
            <p:ph type="dt" sz="half" idx="10"/>
          </p:nvPr>
        </p:nvSpPr>
        <p:spPr/>
        <p:txBody>
          <a:bodyPr/>
          <a:lstStyle/>
          <a:p>
            <a:fld id="{1B8ABB09-4A1D-463E-8065-109CC2B7EFAA}" type="datetimeFigureOut">
              <a:rPr lang="ar-SA" smtClean="0"/>
              <a:pPr/>
              <a:t>16/01/40</a:t>
            </a:fld>
            <a:endParaRPr lang="ar-SA"/>
          </a:p>
        </p:txBody>
      </p:sp>
      <p:sp>
        <p:nvSpPr>
          <p:cNvPr id="4" name="Footer Placeholder 3"/>
          <p:cNvSpPr>
            <a:spLocks noGrp="1"/>
          </p:cNvSpPr>
          <p:nvPr>
            <p:ph type="ftr" sz="quarter" idx="11"/>
          </p:nvPr>
        </p:nvSpPr>
        <p:spPr/>
        <p:txBody>
          <a:bodyPr/>
          <a:lstStyle/>
          <a:p>
            <a:endParaRPr lang="ar-SA"/>
          </a:p>
        </p:txBody>
      </p:sp>
      <p:sp>
        <p:nvSpPr>
          <p:cNvPr id="5" name="Slide Number Placeholder 4"/>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فارغ">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B8ABB09-4A1D-463E-8065-109CC2B7EFAA}" type="datetimeFigureOut">
              <a:rPr lang="ar-SA" smtClean="0"/>
              <a:pPr/>
              <a:t>16/01/40</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محتوى ذو تسمية توضيحية">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ar-SA" smtClean="0"/>
              <a:t>انقر لتحرير نمط العنوان الرئيسي</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ar-SA" smtClean="0"/>
              <a:t>انقر لتحرير أنماط النص الرئيسي</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ar-SA" smtClean="0"/>
              <a:t>انقر لتحرير أنماط النص الرئيسي</a:t>
            </a:r>
          </a:p>
          <a:p>
            <a:pPr lvl="1" eaLnBrk="1" latinLnBrk="0" hangingPunct="1"/>
            <a:r>
              <a:rPr lang="ar-SA" smtClean="0"/>
              <a:t>المستوى الثاني</a:t>
            </a:r>
          </a:p>
          <a:p>
            <a:pPr lvl="2" eaLnBrk="1" latinLnBrk="0" hangingPunct="1"/>
            <a:r>
              <a:rPr lang="ar-SA" smtClean="0"/>
              <a:t>المستوى الثالث</a:t>
            </a:r>
          </a:p>
          <a:p>
            <a:pPr lvl="3" eaLnBrk="1" latinLnBrk="0" hangingPunct="1"/>
            <a:r>
              <a:rPr lang="ar-SA" smtClean="0"/>
              <a:t>المستوى الرابع</a:t>
            </a:r>
          </a:p>
          <a:p>
            <a:pPr lvl="4" eaLnBrk="1" latinLnBrk="0" hangingPunct="1"/>
            <a:r>
              <a:rPr lang="ar-SA" smtClean="0"/>
              <a:t>المستوى الخامس</a:t>
            </a:r>
            <a:endParaRPr kumimoji="0" lang="en-US"/>
          </a:p>
        </p:txBody>
      </p:sp>
      <p:sp>
        <p:nvSpPr>
          <p:cNvPr id="5" name="Date Placeholder 4"/>
          <p:cNvSpPr>
            <a:spLocks noGrp="1"/>
          </p:cNvSpPr>
          <p:nvPr>
            <p:ph type="dt" sz="half" idx="10"/>
          </p:nvPr>
        </p:nvSpPr>
        <p:spPr/>
        <p:txBody>
          <a:bodyPr/>
          <a:lstStyle/>
          <a:p>
            <a:fld id="{1B8ABB09-4A1D-463E-8065-109CC2B7EFAA}" type="datetimeFigureOut">
              <a:rPr lang="ar-SA" smtClean="0"/>
              <a:pPr/>
              <a:t>16/01/40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0B34F065-1154-456A-91E3-76DE8E75E17B}"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ذو تسمية توضيحية">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ar-SA" smtClean="0"/>
              <a:t>انقر لتحرير نمط العنوان الرئيسي</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ar-SA" smtClean="0"/>
              <a:t>انقر لتحرير أنماط النص الرئيسي</a:t>
            </a:r>
          </a:p>
        </p:txBody>
      </p:sp>
      <p:sp>
        <p:nvSpPr>
          <p:cNvPr id="5" name="Date Placeholder 4"/>
          <p:cNvSpPr>
            <a:spLocks noGrp="1"/>
          </p:cNvSpPr>
          <p:nvPr>
            <p:ph type="dt" sz="half" idx="10"/>
          </p:nvPr>
        </p:nvSpPr>
        <p:spPr/>
        <p:txBody>
          <a:bodyPr/>
          <a:lstStyle/>
          <a:p>
            <a:fld id="{1B8ABB09-4A1D-463E-8065-109CC2B7EFAA}" type="datetimeFigureOut">
              <a:rPr lang="ar-SA" smtClean="0"/>
              <a:pPr/>
              <a:t>16/01/40</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a:xfrm>
            <a:off x="8077200" y="6356350"/>
            <a:ext cx="609600" cy="365125"/>
          </a:xfrm>
        </p:spPr>
        <p:txBody>
          <a:bodyPr/>
          <a:lstStyle/>
          <a:p>
            <a:fld id="{0B34F065-1154-456A-91E3-76DE8E75E17B}" type="slidenum">
              <a:rPr lang="ar-SA" smtClean="0"/>
              <a:pPr/>
              <a:t>‹#›</a:t>
            </a:fld>
            <a:endParaRPr lang="ar-SA"/>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ar-SA" smtClean="0"/>
              <a:t>انقر فوق الأيقونة لإضافة صورة</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ar-SA" smtClean="0"/>
              <a:t>انقر لتحرير نمط العنوان الرئيسي</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ar-SA" smtClean="0"/>
              <a:t>انقر لتحرير أنماط النص الرئيسي</a:t>
            </a:r>
          </a:p>
          <a:p>
            <a:pPr lvl="1" eaLnBrk="1" latinLnBrk="0" hangingPunct="1"/>
            <a:r>
              <a:rPr kumimoji="0" lang="ar-SA" smtClean="0"/>
              <a:t>المستوى الثاني</a:t>
            </a:r>
          </a:p>
          <a:p>
            <a:pPr lvl="2" eaLnBrk="1" latinLnBrk="0" hangingPunct="1"/>
            <a:r>
              <a:rPr kumimoji="0" lang="ar-SA" smtClean="0"/>
              <a:t>المستوى الثالث</a:t>
            </a:r>
          </a:p>
          <a:p>
            <a:pPr lvl="3" eaLnBrk="1" latinLnBrk="0" hangingPunct="1"/>
            <a:r>
              <a:rPr kumimoji="0" lang="ar-SA" smtClean="0"/>
              <a:t>المستوى الرابع</a:t>
            </a:r>
          </a:p>
          <a:p>
            <a:pPr lvl="4" eaLnBrk="1" latinLnBrk="0" hangingPunct="1"/>
            <a:r>
              <a:rPr kumimoji="0" lang="ar-SA" smtClean="0"/>
              <a:t>المستوى الخامس</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B8ABB09-4A1D-463E-8065-109CC2B7EFAA}" type="datetimeFigureOut">
              <a:rPr lang="ar-SA" smtClean="0"/>
              <a:pPr/>
              <a:t>16/01/40</a:t>
            </a:fld>
            <a:endParaRPr lang="ar-SA"/>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ar-SA"/>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B34F065-1154-456A-91E3-76DE8E75E17B}" type="slidenum">
              <a:rPr lang="ar-SA" smtClean="0"/>
              <a:pPr/>
              <a:t>‹#›</a:t>
            </a:fld>
            <a:endParaRPr lang="ar-SA"/>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769" r:id="rId1"/>
    <p:sldLayoutId id="2147483770" r:id="rId2"/>
    <p:sldLayoutId id="2147483771" r:id="rId3"/>
    <p:sldLayoutId id="2147483772" r:id="rId4"/>
    <p:sldLayoutId id="2147483773" r:id="rId5"/>
    <p:sldLayoutId id="2147483774" r:id="rId6"/>
    <p:sldLayoutId id="2147483775" r:id="rId7"/>
    <p:sldLayoutId id="2147483776" r:id="rId8"/>
    <p:sldLayoutId id="2147483777" r:id="rId9"/>
    <p:sldLayoutId id="2147483778" r:id="rId10"/>
    <p:sldLayoutId id="2147483779" r:id="rId11"/>
  </p:sldLayoutIdLst>
  <p:txStyles>
    <p:titleStyle>
      <a:lvl1pPr algn="l" rtl="1"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r" rtl="1"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r" rtl="1"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r" rtl="1"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r" rtl="1"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r" rtl="1"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r" rtl="1"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r" rtl="1"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r" rtl="1"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r" rtl="1"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r" rtl="1" eaLnBrk="1" latinLnBrk="0" hangingPunct="1">
        <a:defRPr kumimoji="0" kern="1200">
          <a:solidFill>
            <a:schemeClr val="tx1"/>
          </a:solidFill>
          <a:latin typeface="+mn-lt"/>
          <a:ea typeface="+mn-ea"/>
          <a:cs typeface="+mn-cs"/>
        </a:defRPr>
      </a:lvl1pPr>
      <a:lvl2pPr marL="457200" algn="r" rtl="1" eaLnBrk="1" latinLnBrk="0" hangingPunct="1">
        <a:defRPr kumimoji="0" kern="1200">
          <a:solidFill>
            <a:schemeClr val="tx1"/>
          </a:solidFill>
          <a:latin typeface="+mn-lt"/>
          <a:ea typeface="+mn-ea"/>
          <a:cs typeface="+mn-cs"/>
        </a:defRPr>
      </a:lvl2pPr>
      <a:lvl3pPr marL="914400" algn="r" rtl="1" eaLnBrk="1" latinLnBrk="0" hangingPunct="1">
        <a:defRPr kumimoji="0" kern="1200">
          <a:solidFill>
            <a:schemeClr val="tx1"/>
          </a:solidFill>
          <a:latin typeface="+mn-lt"/>
          <a:ea typeface="+mn-ea"/>
          <a:cs typeface="+mn-cs"/>
        </a:defRPr>
      </a:lvl3pPr>
      <a:lvl4pPr marL="1371600" algn="r" rtl="1" eaLnBrk="1" latinLnBrk="0" hangingPunct="1">
        <a:defRPr kumimoji="0" kern="1200">
          <a:solidFill>
            <a:schemeClr val="tx1"/>
          </a:solidFill>
          <a:latin typeface="+mn-lt"/>
          <a:ea typeface="+mn-ea"/>
          <a:cs typeface="+mn-cs"/>
        </a:defRPr>
      </a:lvl4pPr>
      <a:lvl5pPr marL="1828800" algn="r" rtl="1" eaLnBrk="1" latinLnBrk="0" hangingPunct="1">
        <a:defRPr kumimoji="0" kern="1200">
          <a:solidFill>
            <a:schemeClr val="tx1"/>
          </a:solidFill>
          <a:latin typeface="+mn-lt"/>
          <a:ea typeface="+mn-ea"/>
          <a:cs typeface="+mn-cs"/>
        </a:defRPr>
      </a:lvl5pPr>
      <a:lvl6pPr marL="2286000" algn="r" rtl="1" eaLnBrk="1" latinLnBrk="0" hangingPunct="1">
        <a:defRPr kumimoji="0" kern="1200">
          <a:solidFill>
            <a:schemeClr val="tx1"/>
          </a:solidFill>
          <a:latin typeface="+mn-lt"/>
          <a:ea typeface="+mn-ea"/>
          <a:cs typeface="+mn-cs"/>
        </a:defRPr>
      </a:lvl6pPr>
      <a:lvl7pPr marL="2743200" algn="r" rtl="1" eaLnBrk="1" latinLnBrk="0" hangingPunct="1">
        <a:defRPr kumimoji="0" kern="1200">
          <a:solidFill>
            <a:schemeClr val="tx1"/>
          </a:solidFill>
          <a:latin typeface="+mn-lt"/>
          <a:ea typeface="+mn-ea"/>
          <a:cs typeface="+mn-cs"/>
        </a:defRPr>
      </a:lvl7pPr>
      <a:lvl8pPr marL="3200400" algn="r" rtl="1" eaLnBrk="1" latinLnBrk="0" hangingPunct="1">
        <a:defRPr kumimoji="0" kern="1200">
          <a:solidFill>
            <a:schemeClr val="tx1"/>
          </a:solidFill>
          <a:latin typeface="+mn-lt"/>
          <a:ea typeface="+mn-ea"/>
          <a:cs typeface="+mn-cs"/>
        </a:defRPr>
      </a:lvl8pPr>
      <a:lvl9pPr marL="3657600" algn="r" rtl="1"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microsoft.com/office/2007/relationships/hdphoto" Target="NULL"/><Relationship Id="rId2" Type="http://schemas.openxmlformats.org/officeDocument/2006/relationships/image" Target="../media/image2.jpeg"/><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7.jpe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8.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21.gif"/><Relationship Id="rId2" Type="http://schemas.openxmlformats.org/officeDocument/2006/relationships/image" Target="../media/image6.jpeg"/><Relationship Id="rId1" Type="http://schemas.openxmlformats.org/officeDocument/2006/relationships/slideLayout" Target="../slideLayouts/slideLayout6.xml"/><Relationship Id="rId4" Type="http://schemas.openxmlformats.org/officeDocument/2006/relationships/image" Target="../media/image22.gif"/></Relationships>
</file>

<file path=ppt/slides/_rels/slide2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image" Target="../media/image24.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5.jpe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26.jpe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31.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33.xml.rels><?xml version="1.0" encoding="UTF-8" standalone="yes"?>
<Relationships xmlns="http://schemas.openxmlformats.org/package/2006/relationships"><Relationship Id="rId3" Type="http://schemas.openxmlformats.org/officeDocument/2006/relationships/image" Target="../media/image32.png"/><Relationship Id="rId7" Type="http://schemas.openxmlformats.org/officeDocument/2006/relationships/image" Target="../media/image6.jpeg"/><Relationship Id="rId2" Type="http://schemas.openxmlformats.org/officeDocument/2006/relationships/image" Target="../media/image31.png"/><Relationship Id="rId1" Type="http://schemas.openxmlformats.org/officeDocument/2006/relationships/slideLayout" Target="../slideLayouts/slideLayout6.xml"/><Relationship Id="rId6" Type="http://schemas.openxmlformats.org/officeDocument/2006/relationships/image" Target="../media/image35.jpeg"/><Relationship Id="rId5" Type="http://schemas.openxmlformats.org/officeDocument/2006/relationships/image" Target="../media/image34.png"/><Relationship Id="rId4" Type="http://schemas.openxmlformats.org/officeDocument/2006/relationships/image" Target="../media/image33.png"/></Relationships>
</file>

<file path=ppt/slides/_rels/slide3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pn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3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38.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39.jpe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image" Target="../media/image8.gif"/><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12.jpeg"/></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6.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4348" y="4357694"/>
            <a:ext cx="7924800" cy="2214578"/>
          </a:xfrm>
        </p:spPr>
        <p:txBody>
          <a:bodyPr>
            <a:noAutofit/>
          </a:bodyPr>
          <a:lstStyle/>
          <a:p>
            <a:pPr algn="ctr"/>
            <a:r>
              <a:rPr lang="ar-SA" sz="3200" dirty="0" smtClean="0"/>
              <a:t/>
            </a:r>
            <a:br>
              <a:rPr lang="ar-SA" sz="3200" dirty="0" smtClean="0"/>
            </a:br>
            <a:r>
              <a:rPr lang="ar-SA" sz="3200" dirty="0" smtClean="0"/>
              <a:t/>
            </a:r>
            <a:br>
              <a:rPr lang="ar-SA" sz="3200" dirty="0" smtClean="0"/>
            </a:br>
            <a:r>
              <a:rPr lang="ar-SA" sz="3200" dirty="0" smtClean="0"/>
              <a:t/>
            </a:r>
            <a:br>
              <a:rPr lang="ar-SA" sz="3200" dirty="0" smtClean="0"/>
            </a:br>
            <a:r>
              <a:rPr lang="ar-SA" sz="3200" b="1" dirty="0" smtClean="0"/>
              <a:t>معدة الورقة </a:t>
            </a:r>
            <a:r>
              <a:rPr lang="ar-SA" sz="2800" b="1" dirty="0" smtClean="0"/>
              <a:t/>
            </a:r>
            <a:br>
              <a:rPr lang="ar-SA" sz="2800" b="1" dirty="0" smtClean="0"/>
            </a:br>
            <a:r>
              <a:rPr lang="ar-SA" sz="2800" b="1" dirty="0" smtClean="0"/>
              <a:t>مشرفة صفوف أولية  </a:t>
            </a:r>
            <a:r>
              <a:rPr lang="ar-SA" sz="2800" b="1" dirty="0" err="1" smtClean="0"/>
              <a:t>أ</a:t>
            </a:r>
            <a:r>
              <a:rPr lang="ar-SA" sz="2800" b="1" dirty="0" smtClean="0"/>
              <a:t> /  </a:t>
            </a:r>
            <a:r>
              <a:rPr lang="ar-SA" sz="2800" b="1" dirty="0" smtClean="0"/>
              <a:t>حصة عبيد النهير</a:t>
            </a:r>
            <a:br>
              <a:rPr lang="ar-SA" sz="2800" b="1" dirty="0" smtClean="0"/>
            </a:br>
            <a:r>
              <a:rPr lang="ar-SA" sz="2800" b="1" dirty="0" smtClean="0"/>
              <a:t>بإشراف رئيسة قسم الصفوف الأولية </a:t>
            </a:r>
            <a:r>
              <a:rPr lang="ar-SA" sz="2800" b="1" dirty="0" err="1" smtClean="0"/>
              <a:t>أ</a:t>
            </a:r>
            <a:r>
              <a:rPr lang="ar-SA" sz="2800" b="1" dirty="0" smtClean="0"/>
              <a:t> / </a:t>
            </a:r>
            <a:r>
              <a:rPr lang="ar-SA" sz="2800" b="1" dirty="0" err="1" smtClean="0"/>
              <a:t>أ</a:t>
            </a:r>
            <a:r>
              <a:rPr lang="ar-SA" sz="2800" b="1" dirty="0" smtClean="0"/>
              <a:t>مل </a:t>
            </a:r>
            <a:r>
              <a:rPr lang="ar-SA" sz="2800" b="1" dirty="0" smtClean="0"/>
              <a:t>عبد المحسن  </a:t>
            </a:r>
            <a:r>
              <a:rPr lang="ar-SA" sz="2800" b="1" dirty="0" smtClean="0"/>
              <a:t>النزهة </a:t>
            </a:r>
            <a:br>
              <a:rPr lang="ar-SA" sz="2800" b="1" dirty="0" smtClean="0"/>
            </a:br>
            <a:r>
              <a:rPr lang="ar-SA" sz="2400" b="1" dirty="0" smtClean="0"/>
              <a:t>15/ 1/ 1440 هـ</a:t>
            </a:r>
            <a:endParaRPr lang="ar-SA" sz="3200" b="1" dirty="0"/>
          </a:p>
        </p:txBody>
      </p:sp>
      <p:pic>
        <p:nvPicPr>
          <p:cNvPr id="8" name="عنصر نائب للمحتوى 7" descr="شعار 2030.jpg"/>
          <p:cNvPicPr>
            <a:picLocks noGrp="1" noChangeAspect="1"/>
          </p:cNvPicPr>
          <p:nvPr>
            <p:ph idx="1"/>
          </p:nvPr>
        </p:nvPicPr>
        <p:blipFill>
          <a:blip r:embed="rId2"/>
          <a:stretch>
            <a:fillRect/>
          </a:stretch>
        </p:blipFill>
        <p:spPr>
          <a:xfrm>
            <a:off x="500034" y="785794"/>
            <a:ext cx="2214578" cy="1928826"/>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pic>
        <p:nvPicPr>
          <p:cNvPr id="9" name="صورة 8" descr="شعار تعليم 2.jpg"/>
          <p:cNvPicPr>
            <a:picLocks noChangeAspect="1"/>
          </p:cNvPicPr>
          <p:nvPr/>
        </p:nvPicPr>
        <p:blipFill>
          <a:blip r:embed="rId3"/>
          <a:stretch>
            <a:fillRect/>
          </a:stretch>
        </p:blipFill>
        <p:spPr>
          <a:xfrm>
            <a:off x="6572264" y="642918"/>
            <a:ext cx="2242156" cy="2060101"/>
          </a:xfrm>
          <a:prstGeom prst="rect">
            <a:avLst/>
          </a:prstGeom>
          <a:solidFill>
            <a:srgbClr val="FFFFFF">
              <a:shade val="85000"/>
            </a:srgbClr>
          </a:solidFill>
          <a:ln w="101600" cap="sq">
            <a:solidFill>
              <a:srgbClr val="FDFDFD"/>
            </a:solidFill>
            <a:miter lim="800000"/>
          </a:ln>
          <a:effectLst>
            <a:outerShdw blurRad="57150" dist="37500" dir="7560000" sy="98000" kx="110000" ky="200000" algn="tl" rotWithShape="0">
              <a:srgbClr val="000000">
                <a:alpha val="20000"/>
              </a:srgbClr>
            </a:outerShdw>
          </a:effectLst>
          <a:scene3d>
            <a:camera prst="perspectiveRelaxed">
              <a:rot lat="18960000" lon="0" rev="0"/>
            </a:camera>
            <a:lightRig rig="twoPt" dir="t">
              <a:rot lat="0" lon="0" rev="7200000"/>
            </a:lightRig>
          </a:scene3d>
          <a:sp3d prstMaterial="matte">
            <a:bevelT w="22860" h="12700"/>
            <a:contourClr>
              <a:srgbClr val="FFFFFF"/>
            </a:contourClr>
          </a:sp3d>
        </p:spPr>
      </p:pic>
      <p:sp>
        <p:nvSpPr>
          <p:cNvPr id="10" name="مستطيل 9"/>
          <p:cNvSpPr/>
          <p:nvPr/>
        </p:nvSpPr>
        <p:spPr>
          <a:xfrm>
            <a:off x="1571604" y="2500306"/>
            <a:ext cx="6072230" cy="2308324"/>
          </a:xfrm>
          <a:prstGeom prst="rect">
            <a:avLst/>
          </a:prstGeom>
        </p:spPr>
        <p:txBody>
          <a:bodyPr wrap="square">
            <a:spAutoFit/>
          </a:bodyPr>
          <a:lstStyle/>
          <a:p>
            <a:pPr algn="ctr"/>
            <a:r>
              <a:rPr lang="ar-SA"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أبرز مظاهر ضعــــف طلاب</a:t>
            </a:r>
            <a:br>
              <a:rPr lang="ar-SA"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br>
            <a:r>
              <a:rPr lang="ar-SA"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 الصفوف الأولية -في مادة لغتي والخطط العلاجية المناسبة لها </a:t>
            </a:r>
          </a:p>
          <a:p>
            <a:pPr algn="ctr"/>
            <a:endParaRPr lang="ar-SA" sz="36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mj-lt"/>
            </a:endParaRPr>
          </a:p>
        </p:txBody>
      </p:sp>
      <p:pic>
        <p:nvPicPr>
          <p:cNvPr id="11" name="صورة 10"/>
          <p:cNvPicPr/>
          <p:nvPr/>
        </p:nvPicPr>
        <p:blipFill rotWithShape="1">
          <a:blip r:embed="rId4" cstate="print">
            <a:extLst>
              <a:ext uri="{BEBA8EAE-BF5A-486C-A8C5-ECC9F3942E4B}">
                <a14:imgProps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14:imgLayer r:embed="rId7">
                    <a14:imgEffect>
                      <a14:brightnessContrast bright="20000" contrast="-40000"/>
                    </a14:imgEffect>
                  </a14:imgLayer>
                </a14:imgProps>
              </a:ext>
              <a:ext uri="{28A0092B-C50C-407E-A947-70E740481C1C}">
                <a14:useLocalDpi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val="0"/>
              </a:ext>
            </a:extLst>
          </a:blip>
          <a:srcRect l="-1175" t="21427" r="-1" b="22381"/>
          <a:stretch/>
        </p:blipFill>
        <p:spPr bwMode="auto">
          <a:xfrm>
            <a:off x="3286116" y="857232"/>
            <a:ext cx="2571768" cy="1500198"/>
          </a:xfrm>
          <a:prstGeom prst="rect">
            <a:avLst/>
          </a:prstGeom>
          <a:ln>
            <a:noFill/>
          </a:ln>
          <a:extLst>
            <a:ext uri="{53640926-AAD7-44D8-BBD7-CCE9431645EC}">
              <a14:shadowObscured xmlns:ve="http://schemas.openxmlformats.org/markup-compatibility/2006" xmlns:m="http://schemas.openxmlformats.org/officeDocument/2006/math" xmlns:wp="http://schemas.openxmlformats.org/drawingml/2006/wordprocessingDrawing" xmlns:wne="http://schemas.microsoft.com/office/word/2006/wordml" xmlns:a14="http://schemas.microsoft.com/office/drawing/2010/main" xmlns:wps="http://schemas.microsoft.com/office/word/2010/wordprocessingShape"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14="http://schemas.microsoft.com/office/word/2010/wordprocessingDrawing" xmlns:v="urn:schemas-microsoft-com:vml" xmlns:o="urn:schemas-microsoft-com:office:office" xmlns:mc="http://schemas.openxmlformats.org/markup-compatibility/2006" xmlns:wpc="http://schemas.microsoft.com/office/word/2010/wordprocessingCanvas" xmlns="" xmlns:pic="http://schemas.openxmlformats.org/drawingml/2006/picture" xmlns:lc="http://schemas.openxmlformats.org/drawingml/2006/lockedCanvas"/>
            </a:ext>
          </a:extLst>
        </p:spPr>
      </p:pic>
    </p:spTree>
    <p:extLst>
      <p:ext uri="{BB962C8B-B14F-4D97-AF65-F5344CB8AC3E}">
        <p14:creationId xmlns:p14="http://schemas.microsoft.com/office/powerpoint/2010/main" xmlns="" val="417410799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714348" y="1142984"/>
            <a:ext cx="8139114" cy="5072090"/>
          </a:xfrm>
        </p:spPr>
        <p:txBody>
          <a:bodyPr>
            <a:normAutofit/>
          </a:bodyPr>
          <a:lstStyle/>
          <a:p>
            <a:r>
              <a:rPr lang="en-US" sz="4400" dirty="0" smtClean="0"/>
              <a:t> </a:t>
            </a:r>
            <a:br>
              <a:rPr lang="en-US" sz="4400" dirty="0" smtClean="0"/>
            </a:br>
            <a:endParaRPr lang="ar-SA" sz="4400" dirty="0">
              <a:solidFill>
                <a:srgbClr val="FFC000"/>
              </a:solidFill>
            </a:endParaRPr>
          </a:p>
        </p:txBody>
      </p:sp>
      <p:sp>
        <p:nvSpPr>
          <p:cNvPr id="36865" name="Rectangle 1"/>
          <p:cNvSpPr>
            <a:spLocks noChangeArrowheads="1"/>
          </p:cNvSpPr>
          <p:nvPr/>
        </p:nvSpPr>
        <p:spPr bwMode="auto">
          <a:xfrm>
            <a:off x="3143240" y="714356"/>
            <a:ext cx="3571900" cy="58477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r" defTabSz="914400" rtl="1" eaLnBrk="1" fontAlgn="base" latinLnBrk="0" hangingPunct="1">
              <a:lnSpc>
                <a:spcPct val="100000"/>
              </a:lnSpc>
              <a:spcBef>
                <a:spcPct val="0"/>
              </a:spcBef>
              <a:spcAft>
                <a:spcPct val="0"/>
              </a:spcAft>
              <a:buClrTx/>
              <a:buSzTx/>
              <a:buFontTx/>
              <a:buNone/>
              <a:tabLst/>
            </a:pPr>
            <a:r>
              <a:rPr kumimoji="0" lang="ar-SA" sz="32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Calibri" pitchFamily="34" charset="0"/>
                <a:ea typeface="Calibri" pitchFamily="34" charset="0"/>
                <a:cs typeface="Arial" pitchFamily="34" charset="0"/>
              </a:rPr>
              <a:t>أدوات  الدراسة والبحث </a:t>
            </a:r>
            <a:endParaRPr kumimoji="0" lang="ar-SA" sz="2800" b="1" i="0" u="none" strike="noStrike" cap="all" normalizeH="0" baseline="0"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latin typeface="Arial" pitchFamily="34" charset="0"/>
              <a:cs typeface="Arial" pitchFamily="34" charset="0"/>
            </a:endParaRPr>
          </a:p>
        </p:txBody>
      </p:sp>
      <p:grpSp>
        <p:nvGrpSpPr>
          <p:cNvPr id="4" name="مجموعة 3"/>
          <p:cNvGrpSpPr/>
          <p:nvPr/>
        </p:nvGrpSpPr>
        <p:grpSpPr>
          <a:xfrm>
            <a:off x="3000365" y="1643050"/>
            <a:ext cx="3357586" cy="2360503"/>
            <a:chOff x="1730084" y="1797340"/>
            <a:chExt cx="2360503" cy="2360503"/>
          </a:xfrm>
          <a:scene3d>
            <a:camera prst="orthographicFront"/>
            <a:lightRig rig="flat" dir="t"/>
          </a:scene3d>
        </p:grpSpPr>
        <p:sp>
          <p:nvSpPr>
            <p:cNvPr id="5" name="شكل بيضاوي 4"/>
            <p:cNvSpPr/>
            <p:nvPr/>
          </p:nvSpPr>
          <p:spPr>
            <a:xfrm>
              <a:off x="1730084" y="1797340"/>
              <a:ext cx="2360503" cy="2360503"/>
            </a:xfrm>
            <a:prstGeom prst="ellipse">
              <a:avLst/>
            </a:prstGeom>
            <a:sp3d prstMaterial="plastic">
              <a:bevelT w="120900" h="88900"/>
              <a:bevelB w="88900" h="31750" prst="angle"/>
            </a:sp3d>
          </p:spPr>
          <p:style>
            <a:lnRef idx="0">
              <a:schemeClr val="lt1">
                <a:hueOff val="0"/>
                <a:satOff val="0"/>
                <a:lumOff val="0"/>
                <a:alphaOff val="0"/>
              </a:schemeClr>
            </a:lnRef>
            <a:fillRef idx="1">
              <a:schemeClr val="accent2">
                <a:alpha val="50000"/>
                <a:hueOff val="0"/>
                <a:satOff val="0"/>
                <a:lumOff val="0"/>
                <a:alphaOff val="0"/>
              </a:schemeClr>
            </a:fillRef>
            <a:effectRef idx="1">
              <a:schemeClr val="accent2">
                <a:alpha val="50000"/>
                <a:hueOff val="0"/>
                <a:satOff val="0"/>
                <a:lumOff val="0"/>
                <a:alphaOff val="0"/>
              </a:schemeClr>
            </a:effectRef>
            <a:fontRef idx="minor">
              <a:schemeClr val="tx1"/>
            </a:fontRef>
          </p:style>
        </p:sp>
        <p:sp>
          <p:nvSpPr>
            <p:cNvPr id="6" name="شكل بيضاوي 4"/>
            <p:cNvSpPr/>
            <p:nvPr/>
          </p:nvSpPr>
          <p:spPr>
            <a:xfrm>
              <a:off x="2192519" y="2225968"/>
              <a:ext cx="1731035" cy="1062226"/>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1644650">
                <a:lnSpc>
                  <a:spcPct val="90000"/>
                </a:lnSpc>
                <a:spcBef>
                  <a:spcPct val="0"/>
                </a:spcBef>
                <a:spcAft>
                  <a:spcPct val="35000"/>
                </a:spcAft>
              </a:pPr>
              <a:r>
                <a:rPr lang="ar-SA" sz="3700" b="1" kern="1200" dirty="0" smtClean="0">
                  <a:latin typeface="Traditional Arabic" pitchFamily="18" charset="-78"/>
                  <a:cs typeface="Traditional Arabic" pitchFamily="18" charset="-78"/>
                </a:rPr>
                <a:t>الإستبانات</a:t>
              </a:r>
              <a:endParaRPr lang="en-US" sz="3700" b="1" kern="1200" dirty="0">
                <a:latin typeface="Traditional Arabic" pitchFamily="18" charset="-78"/>
                <a:cs typeface="Traditional Arabic" pitchFamily="18" charset="-78"/>
              </a:endParaRPr>
            </a:p>
          </p:txBody>
        </p:sp>
      </p:grpSp>
      <p:grpSp>
        <p:nvGrpSpPr>
          <p:cNvPr id="10" name="مجموعة 9"/>
          <p:cNvGrpSpPr/>
          <p:nvPr/>
        </p:nvGrpSpPr>
        <p:grpSpPr>
          <a:xfrm>
            <a:off x="2000232" y="2857496"/>
            <a:ext cx="2928958" cy="2860569"/>
            <a:chOff x="1023506" y="1583032"/>
            <a:chExt cx="2360503" cy="2360503"/>
          </a:xfrm>
          <a:scene3d>
            <a:camera prst="orthographicFront"/>
            <a:lightRig rig="flat" dir="t"/>
          </a:scene3d>
        </p:grpSpPr>
        <p:sp>
          <p:nvSpPr>
            <p:cNvPr id="11" name="شكل بيضاوي 10"/>
            <p:cNvSpPr/>
            <p:nvPr/>
          </p:nvSpPr>
          <p:spPr>
            <a:xfrm>
              <a:off x="1023506" y="1583032"/>
              <a:ext cx="2360503" cy="2360503"/>
            </a:xfrm>
            <a:prstGeom prst="ellipse">
              <a:avLst/>
            </a:prstGeom>
            <a:sp3d prstMaterial="plastic">
              <a:bevelT w="120900" h="88900"/>
              <a:bevelB w="88900" h="31750" prst="angle"/>
            </a:sp3d>
          </p:spPr>
          <p:style>
            <a:lnRef idx="0">
              <a:schemeClr val="lt1">
                <a:hueOff val="0"/>
                <a:satOff val="0"/>
                <a:lumOff val="0"/>
                <a:alphaOff val="0"/>
              </a:schemeClr>
            </a:lnRef>
            <a:fillRef idx="1">
              <a:schemeClr val="accent4">
                <a:alpha val="50000"/>
                <a:hueOff val="0"/>
                <a:satOff val="0"/>
                <a:lumOff val="0"/>
                <a:alphaOff val="0"/>
              </a:schemeClr>
            </a:fillRef>
            <a:effectRef idx="1">
              <a:schemeClr val="accent4">
                <a:alpha val="50000"/>
                <a:hueOff val="0"/>
                <a:satOff val="0"/>
                <a:lumOff val="0"/>
                <a:alphaOff val="0"/>
              </a:schemeClr>
            </a:effectRef>
            <a:fontRef idx="minor">
              <a:schemeClr val="tx1"/>
            </a:fontRef>
          </p:style>
        </p:sp>
        <p:sp>
          <p:nvSpPr>
            <p:cNvPr id="12" name="شكل بيضاوي 4"/>
            <p:cNvSpPr/>
            <p:nvPr/>
          </p:nvSpPr>
          <p:spPr>
            <a:xfrm>
              <a:off x="1426519" y="2231478"/>
              <a:ext cx="1416302" cy="1298276"/>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1644650" rtl="1">
                <a:lnSpc>
                  <a:spcPct val="90000"/>
                </a:lnSpc>
                <a:spcBef>
                  <a:spcPct val="0"/>
                </a:spcBef>
                <a:spcAft>
                  <a:spcPct val="35000"/>
                </a:spcAft>
              </a:pPr>
              <a:r>
                <a:rPr lang="ar-SA" sz="3700" b="1" kern="1200" dirty="0" smtClean="0">
                  <a:latin typeface="Traditional Arabic" pitchFamily="18" charset="-78"/>
                  <a:cs typeface="Traditional Arabic" pitchFamily="18" charset="-78"/>
                </a:rPr>
                <a:t>الزيارات الميدانية</a:t>
              </a:r>
              <a:endParaRPr lang="en-US" sz="3700" b="1" kern="1200" dirty="0">
                <a:latin typeface="Traditional Arabic" pitchFamily="18" charset="-78"/>
                <a:cs typeface="Traditional Arabic" pitchFamily="18" charset="-78"/>
              </a:endParaRPr>
            </a:p>
          </p:txBody>
        </p:sp>
      </p:grpSp>
      <p:grpSp>
        <p:nvGrpSpPr>
          <p:cNvPr id="13" name="مجموعة 12"/>
          <p:cNvGrpSpPr/>
          <p:nvPr/>
        </p:nvGrpSpPr>
        <p:grpSpPr>
          <a:xfrm>
            <a:off x="5286380" y="3214686"/>
            <a:ext cx="3143272" cy="2646255"/>
            <a:chOff x="5881274" y="1865711"/>
            <a:chExt cx="2360503" cy="2360503"/>
          </a:xfrm>
          <a:scene3d>
            <a:camera prst="orthographicFront"/>
            <a:lightRig rig="flat" dir="t"/>
          </a:scene3d>
        </p:grpSpPr>
        <p:sp>
          <p:nvSpPr>
            <p:cNvPr id="14" name="شكل بيضاوي 13"/>
            <p:cNvSpPr/>
            <p:nvPr/>
          </p:nvSpPr>
          <p:spPr>
            <a:xfrm>
              <a:off x="5881274" y="1865711"/>
              <a:ext cx="2360503" cy="2360503"/>
            </a:xfrm>
            <a:prstGeom prst="ellipse">
              <a:avLst/>
            </a:prstGeom>
            <a:sp3d prstMaterial="plastic">
              <a:bevelT w="120900" h="88900"/>
              <a:bevelB w="88900" h="31750" prst="angle"/>
            </a:sp3d>
          </p:spPr>
          <p:style>
            <a:lnRef idx="0">
              <a:schemeClr val="lt1">
                <a:hueOff val="0"/>
                <a:satOff val="0"/>
                <a:lumOff val="0"/>
                <a:alphaOff val="0"/>
              </a:schemeClr>
            </a:lnRef>
            <a:fillRef idx="1">
              <a:schemeClr val="accent3">
                <a:alpha val="50000"/>
                <a:hueOff val="0"/>
                <a:satOff val="0"/>
                <a:lumOff val="0"/>
                <a:alphaOff val="0"/>
              </a:schemeClr>
            </a:fillRef>
            <a:effectRef idx="1">
              <a:schemeClr val="accent3">
                <a:alpha val="50000"/>
                <a:hueOff val="0"/>
                <a:satOff val="0"/>
                <a:lumOff val="0"/>
                <a:alphaOff val="0"/>
              </a:schemeClr>
            </a:effectRef>
            <a:fontRef idx="minor">
              <a:schemeClr val="tx1"/>
            </a:fontRef>
          </p:style>
        </p:sp>
        <p:sp>
          <p:nvSpPr>
            <p:cNvPr id="15" name="شكل بيضاوي 4"/>
            <p:cNvSpPr/>
            <p:nvPr/>
          </p:nvSpPr>
          <p:spPr>
            <a:xfrm>
              <a:off x="6381340" y="2297412"/>
              <a:ext cx="1416302" cy="1298276"/>
            </a:xfrm>
            <a:prstGeom prst="rect">
              <a:avLst/>
            </a:prstGeom>
            <a:sp3d/>
          </p:spPr>
          <p:style>
            <a:lnRef idx="0">
              <a:scrgbClr r="0" g="0" b="0"/>
            </a:lnRef>
            <a:fillRef idx="0">
              <a:scrgbClr r="0" g="0" b="0"/>
            </a:fillRef>
            <a:effectRef idx="0">
              <a:scrgbClr r="0" g="0" b="0"/>
            </a:effectRef>
            <a:fontRef idx="minor">
              <a:schemeClr val="tx1"/>
            </a:fontRef>
          </p:style>
          <p:txBody>
            <a:bodyPr spcFirstLastPara="0" vert="horz" wrap="square" lIns="0" tIns="0" rIns="0" bIns="0" numCol="1" spcCol="1270" anchor="ctr" anchorCtr="0">
              <a:noAutofit/>
            </a:bodyPr>
            <a:lstStyle/>
            <a:p>
              <a:pPr lvl="0" algn="ctr" defTabSz="1244600">
                <a:lnSpc>
                  <a:spcPct val="100000"/>
                </a:lnSpc>
                <a:spcBef>
                  <a:spcPct val="0"/>
                </a:spcBef>
                <a:spcAft>
                  <a:spcPts val="0"/>
                </a:spcAft>
              </a:pPr>
              <a:r>
                <a:rPr lang="ar-SA" sz="2800" b="1" kern="1200" dirty="0" smtClean="0">
                  <a:latin typeface="Traditional Arabic" pitchFamily="18" charset="-78"/>
                  <a:cs typeface="Traditional Arabic" pitchFamily="18" charset="-78"/>
                </a:rPr>
                <a:t>لقاءات ومقابلات</a:t>
              </a:r>
              <a:endParaRPr lang="en-US" sz="2800" b="1" kern="1200" dirty="0">
                <a:latin typeface="Traditional Arabic" pitchFamily="18" charset="-78"/>
                <a:cs typeface="Traditional Arabic" pitchFamily="18" charset="-78"/>
              </a:endParaRPr>
            </a:p>
          </p:txBody>
        </p:sp>
      </p:grpSp>
      <p:pic>
        <p:nvPicPr>
          <p:cNvPr id="23" name="صورة 22" descr="IMG-3197.jpg"/>
          <p:cNvPicPr>
            <a:picLocks noChangeAspect="1"/>
          </p:cNvPicPr>
          <p:nvPr/>
        </p:nvPicPr>
        <p:blipFill>
          <a:blip r:embed="rId2" cstate="print"/>
          <a:stretch>
            <a:fillRect/>
          </a:stretch>
        </p:blipFill>
        <p:spPr>
          <a:xfrm>
            <a:off x="571472" y="857232"/>
            <a:ext cx="2500330" cy="1428760"/>
          </a:xfrm>
          <a:prstGeom prst="rect">
            <a:avLst/>
          </a:prstGeom>
        </p:spPr>
      </p:pic>
    </p:spTree>
    <p:extLst>
      <p:ext uri="{BB962C8B-B14F-4D97-AF65-F5344CB8AC3E}">
        <p14:creationId xmlns:p14="http://schemas.microsoft.com/office/powerpoint/2010/main" xmlns="" val="341675433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1643050"/>
            <a:ext cx="8229600" cy="1143008"/>
          </a:xfrm>
        </p:spPr>
        <p:txBody>
          <a:bodyPr>
            <a:noAutofit/>
          </a:bodyPr>
          <a:lstStyle/>
          <a:p>
            <a:pPr algn="ctr"/>
            <a:r>
              <a:rPr lang="ar-SA"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38100" dist="38100" dir="2700000" algn="tl">
                    <a:srgbClr val="000000">
                      <a:alpha val="43137"/>
                    </a:srgbClr>
                  </a:outerShdw>
                </a:effectLst>
              </a:rPr>
              <a:t>نتيجة استبيان ابرز مظاهر ضعف الصفوف الأولية</a:t>
            </a:r>
            <a:br>
              <a:rPr lang="ar-SA"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38100" dist="38100" dir="2700000" algn="tl">
                    <a:srgbClr val="000000">
                      <a:alpha val="43137"/>
                    </a:srgbClr>
                  </a:outerShdw>
                </a:effectLst>
              </a:rPr>
            </a:br>
            <a:r>
              <a:rPr lang="ar-SA"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38100" dist="38100" dir="2700000" algn="tl">
                    <a:srgbClr val="000000">
                      <a:alpha val="43137"/>
                    </a:srgbClr>
                  </a:outerShdw>
                </a:effectLst>
              </a:rPr>
              <a:t> في مادة لغتي</a:t>
            </a:r>
            <a:r>
              <a:rPr lang="ar-SA" sz="1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38100" dist="38100" dir="2700000" algn="tl">
                    <a:srgbClr val="000000">
                      <a:alpha val="43137"/>
                    </a:srgbClr>
                  </a:outerShdw>
                </a:effectLst>
              </a:rPr>
              <a:t> </a:t>
            </a:r>
            <a:endParaRPr lang="ar-SA" sz="3200" dirty="0">
              <a:effectLst>
                <a:outerShdw blurRad="38100" dist="38100" dir="2700000" algn="tl">
                  <a:srgbClr val="000000">
                    <a:alpha val="43137"/>
                  </a:srgbClr>
                </a:outerShdw>
              </a:effectLst>
            </a:endParaRPr>
          </a:p>
        </p:txBody>
      </p:sp>
      <p:pic>
        <p:nvPicPr>
          <p:cNvPr id="2050" name="Picture 2"/>
          <p:cNvPicPr>
            <a:picLocks noGrp="1" noChangeAspect="1" noChangeArrowheads="1"/>
          </p:cNvPicPr>
          <p:nvPr>
            <p:ph idx="1"/>
          </p:nvPr>
        </p:nvPicPr>
        <p:blipFill>
          <a:blip r:embed="rId2"/>
          <a:srcRect/>
          <a:stretch>
            <a:fillRect/>
          </a:stretch>
        </p:blipFill>
        <p:spPr bwMode="auto">
          <a:xfrm>
            <a:off x="214282" y="2786058"/>
            <a:ext cx="8715436" cy="3786214"/>
          </a:xfrm>
          <a:prstGeom prst="rect">
            <a:avLst/>
          </a:prstGeom>
          <a:noFill/>
          <a:ln w="9525">
            <a:noFill/>
            <a:miter lim="800000"/>
            <a:headEnd/>
            <a:tailEnd/>
          </a:ln>
          <a:effectLst/>
        </p:spPr>
      </p:pic>
      <p:pic>
        <p:nvPicPr>
          <p:cNvPr id="6" name="صورة 5" descr="IMG-3197.jpg"/>
          <p:cNvPicPr>
            <a:picLocks noChangeAspect="1"/>
          </p:cNvPicPr>
          <p:nvPr/>
        </p:nvPicPr>
        <p:blipFill>
          <a:blip r:embed="rId3" cstate="print"/>
          <a:stretch>
            <a:fillRect/>
          </a:stretch>
        </p:blipFill>
        <p:spPr>
          <a:xfrm>
            <a:off x="714348" y="428604"/>
            <a:ext cx="2571768" cy="1285884"/>
          </a:xfrm>
          <a:prstGeom prst="rect">
            <a:avLst/>
          </a:prstGeo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1785926"/>
            <a:ext cx="8229600" cy="1000132"/>
          </a:xfrm>
        </p:spPr>
        <p:txBody>
          <a:bodyPr>
            <a:noAutofit/>
          </a:bodyPr>
          <a:lstStyle/>
          <a:p>
            <a:pPr algn="ctr"/>
            <a:r>
              <a:rPr lang="ar-SA"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38100" dist="38100" dir="2700000" algn="tl">
                    <a:srgbClr val="000000">
                      <a:alpha val="43137"/>
                    </a:srgbClr>
                  </a:outerShdw>
                </a:effectLst>
              </a:rPr>
              <a:t>نتيجة استبيان أبرز مظاهر ضعف الصفوف الأولية</a:t>
            </a:r>
            <a:br>
              <a:rPr lang="ar-SA"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38100" dist="38100" dir="2700000" algn="tl">
                    <a:srgbClr val="000000">
                      <a:alpha val="43137"/>
                    </a:srgbClr>
                  </a:outerShdw>
                </a:effectLst>
              </a:rPr>
            </a:br>
            <a:r>
              <a:rPr lang="ar-SA"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38100" dist="38100" dir="2700000" algn="tl">
                    <a:srgbClr val="000000">
                      <a:alpha val="43137"/>
                    </a:srgbClr>
                  </a:outerShdw>
                </a:effectLst>
              </a:rPr>
              <a:t> في مادة لغتي</a:t>
            </a:r>
            <a:r>
              <a:rPr lang="ar-SA" sz="1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38100" dist="38100" dir="2700000" algn="tl">
                    <a:srgbClr val="000000">
                      <a:alpha val="43137"/>
                    </a:srgbClr>
                  </a:outerShdw>
                </a:effectLst>
              </a:rPr>
              <a:t> </a:t>
            </a:r>
            <a:endParaRPr lang="ar-SA" sz="3200" dirty="0"/>
          </a:p>
        </p:txBody>
      </p:sp>
      <p:pic>
        <p:nvPicPr>
          <p:cNvPr id="3074" name="Picture 2"/>
          <p:cNvPicPr>
            <a:picLocks noGrp="1" noChangeAspect="1" noChangeArrowheads="1"/>
          </p:cNvPicPr>
          <p:nvPr>
            <p:ph idx="1"/>
          </p:nvPr>
        </p:nvPicPr>
        <p:blipFill>
          <a:blip r:embed="rId3"/>
          <a:srcRect/>
          <a:stretch>
            <a:fillRect/>
          </a:stretch>
        </p:blipFill>
        <p:spPr bwMode="auto">
          <a:xfrm>
            <a:off x="428596" y="2857496"/>
            <a:ext cx="8429651" cy="3718327"/>
          </a:xfrm>
          <a:prstGeom prst="rect">
            <a:avLst/>
          </a:prstGeom>
          <a:noFill/>
          <a:ln w="9525">
            <a:noFill/>
            <a:miter lim="800000"/>
            <a:headEnd/>
            <a:tailEnd/>
          </a:ln>
          <a:effectLst/>
        </p:spPr>
      </p:pic>
      <p:pic>
        <p:nvPicPr>
          <p:cNvPr id="5" name="صورة 4" descr="IMG-3197.jpg"/>
          <p:cNvPicPr>
            <a:picLocks noChangeAspect="1"/>
          </p:cNvPicPr>
          <p:nvPr/>
        </p:nvPicPr>
        <p:blipFill>
          <a:blip r:embed="rId4" cstate="print"/>
          <a:stretch>
            <a:fillRect/>
          </a:stretch>
        </p:blipFill>
        <p:spPr>
          <a:xfrm>
            <a:off x="714348" y="428604"/>
            <a:ext cx="2714644" cy="1285884"/>
          </a:xfrm>
          <a:prstGeom prst="rect">
            <a:avLst/>
          </a:prstGeo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1428728" y="1643050"/>
            <a:ext cx="6715172" cy="1000132"/>
          </a:xfrm>
        </p:spPr>
        <p:txBody>
          <a:bodyPr>
            <a:noAutofit/>
          </a:bodyPr>
          <a:lstStyle/>
          <a:p>
            <a:pPr algn="ctr"/>
            <a:r>
              <a:rPr lang="ar-SA"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38100" dist="38100" dir="2700000" algn="tl">
                    <a:srgbClr val="000000">
                      <a:alpha val="43137"/>
                    </a:srgbClr>
                  </a:outerShdw>
                </a:effectLst>
              </a:rPr>
              <a:t>نتيجة استبيان ابرز مظاهر ضعف الصفوف الأولية</a:t>
            </a:r>
            <a:br>
              <a:rPr lang="ar-SA"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38100" dist="38100" dir="2700000" algn="tl">
                    <a:srgbClr val="000000">
                      <a:alpha val="43137"/>
                    </a:srgbClr>
                  </a:outerShdw>
                </a:effectLst>
              </a:rPr>
            </a:br>
            <a:r>
              <a:rPr lang="ar-SA" sz="36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38100" dist="38100" dir="2700000" algn="tl">
                    <a:srgbClr val="000000">
                      <a:alpha val="43137"/>
                    </a:srgbClr>
                  </a:outerShdw>
                </a:effectLst>
              </a:rPr>
              <a:t> في مادة لغتي</a:t>
            </a:r>
            <a:r>
              <a:rPr lang="ar-SA" sz="18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38100" dist="38100" dir="2700000" algn="tl">
                    <a:srgbClr val="000000">
                      <a:alpha val="43137"/>
                    </a:srgbClr>
                  </a:outerShdw>
                </a:effectLst>
              </a:rPr>
              <a:t> </a:t>
            </a:r>
            <a:endParaRPr lang="ar-SA" sz="3200" dirty="0"/>
          </a:p>
        </p:txBody>
      </p:sp>
      <p:pic>
        <p:nvPicPr>
          <p:cNvPr id="4098" name="Picture 2"/>
          <p:cNvPicPr>
            <a:picLocks noGrp="1" noChangeAspect="1" noChangeArrowheads="1"/>
          </p:cNvPicPr>
          <p:nvPr>
            <p:ph idx="1"/>
          </p:nvPr>
        </p:nvPicPr>
        <p:blipFill>
          <a:blip r:embed="rId2"/>
          <a:srcRect/>
          <a:stretch>
            <a:fillRect/>
          </a:stretch>
        </p:blipFill>
        <p:spPr bwMode="auto">
          <a:xfrm>
            <a:off x="0" y="2714620"/>
            <a:ext cx="9144032" cy="4143404"/>
          </a:xfrm>
          <a:prstGeom prst="rect">
            <a:avLst/>
          </a:prstGeom>
          <a:noFill/>
          <a:ln w="9525">
            <a:noFill/>
            <a:miter lim="800000"/>
            <a:headEnd/>
            <a:tailEnd/>
          </a:ln>
          <a:effectLst/>
        </p:spPr>
      </p:pic>
      <p:pic>
        <p:nvPicPr>
          <p:cNvPr id="5" name="صورة 4" descr="IMG-3197.jpg"/>
          <p:cNvPicPr>
            <a:picLocks noChangeAspect="1"/>
          </p:cNvPicPr>
          <p:nvPr/>
        </p:nvPicPr>
        <p:blipFill>
          <a:blip r:embed="rId3" cstate="print"/>
          <a:stretch>
            <a:fillRect/>
          </a:stretch>
        </p:blipFill>
        <p:spPr>
          <a:xfrm>
            <a:off x="714348" y="285728"/>
            <a:ext cx="2786082" cy="1285884"/>
          </a:xfrm>
          <a:prstGeom prst="rect">
            <a:avLst/>
          </a:prstGeo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ctrTitle"/>
          </p:nvPr>
        </p:nvSpPr>
        <p:spPr>
          <a:xfrm>
            <a:off x="571472" y="928670"/>
            <a:ext cx="7851648" cy="1714512"/>
          </a:xfrm>
        </p:spPr>
        <p:txBody>
          <a:bodyPr>
            <a:normAutofit fontScale="90000"/>
          </a:bodyPr>
          <a:lstStyle/>
          <a:p>
            <a:pPr algn="ctr"/>
            <a:r>
              <a:rPr lang="ar-SA" sz="6000" dirty="0" smtClean="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rPr>
              <a:t>الخطة العلاجية </a:t>
            </a:r>
            <a:r>
              <a:rPr lang="ar-SA" dirty="0" smtClean="0"/>
              <a:t/>
            </a:r>
            <a:br>
              <a:rPr lang="ar-SA" dirty="0" smtClean="0"/>
            </a:br>
            <a:endParaRPr lang="ar-SA" dirty="0"/>
          </a:p>
        </p:txBody>
      </p:sp>
      <p:sp>
        <p:nvSpPr>
          <p:cNvPr id="3" name="عنوان فرعي 2"/>
          <p:cNvSpPr>
            <a:spLocks noGrp="1"/>
          </p:cNvSpPr>
          <p:nvPr>
            <p:ph type="subTitle" idx="1"/>
          </p:nvPr>
        </p:nvSpPr>
        <p:spPr>
          <a:xfrm>
            <a:off x="533400" y="2571744"/>
            <a:ext cx="7854696" cy="2409392"/>
          </a:xfrm>
        </p:spPr>
        <p:txBody>
          <a:bodyPr>
            <a:normAutofit/>
          </a:bodyPr>
          <a:lstStyle/>
          <a:p>
            <a:pPr algn="ctr"/>
            <a:r>
              <a:rPr lang="ar-SA" sz="440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أهدافها وأهميتها </a:t>
            </a:r>
            <a:endParaRPr lang="ar-SA" sz="440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pic>
        <p:nvPicPr>
          <p:cNvPr id="4" name="صورة 4" descr="صورة 4"/>
          <p:cNvPicPr>
            <a:picLocks noChangeAspect="1"/>
          </p:cNvPicPr>
          <p:nvPr/>
        </p:nvPicPr>
        <p:blipFill>
          <a:blip r:embed="rId2">
            <a:extLst/>
          </a:blip>
          <a:stretch>
            <a:fillRect/>
          </a:stretch>
        </p:blipFill>
        <p:spPr>
          <a:xfrm>
            <a:off x="2428860" y="3429000"/>
            <a:ext cx="3857652" cy="2714644"/>
          </a:xfrm>
          <a:prstGeom prst="rect">
            <a:avLst/>
          </a:prstGeom>
          <a:ln w="12700">
            <a:miter lim="400000"/>
          </a:ln>
        </p:spPr>
      </p:pic>
      <p:pic>
        <p:nvPicPr>
          <p:cNvPr id="5" name="صورة 4" descr="IMG-3197.jpg"/>
          <p:cNvPicPr>
            <a:picLocks noChangeAspect="1"/>
          </p:cNvPicPr>
          <p:nvPr/>
        </p:nvPicPr>
        <p:blipFill>
          <a:blip r:embed="rId3" cstate="print"/>
          <a:stretch>
            <a:fillRect/>
          </a:stretch>
        </p:blipFill>
        <p:spPr>
          <a:xfrm>
            <a:off x="214282" y="857232"/>
            <a:ext cx="2571768" cy="1643074"/>
          </a:xfrm>
          <a:prstGeom prst="rect">
            <a:avLst/>
          </a:prstGeom>
        </p:spPr>
      </p:pic>
    </p:spTree>
    <p:extLst>
      <p:ext uri="{BB962C8B-B14F-4D97-AF65-F5344CB8AC3E}">
        <p14:creationId xmlns:p14="http://schemas.microsoft.com/office/powerpoint/2010/main" xmlns="" val="160146396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274638"/>
            <a:ext cx="7924800" cy="5746650"/>
          </a:xfrm>
        </p:spPr>
        <p:txBody>
          <a:bodyPr>
            <a:normAutofit/>
          </a:bodyPr>
          <a:lstStyle/>
          <a:p>
            <a:pPr algn="r"/>
            <a:r>
              <a:rPr lang="en-US" dirty="0" smtClean="0">
                <a:latin typeface="Arial"/>
                <a:ea typeface="Arial"/>
                <a:cs typeface="Arial"/>
                <a:sym typeface="Arial"/>
              </a:rPr>
              <a:t/>
            </a:r>
            <a:br>
              <a:rPr lang="en-US" dirty="0" smtClean="0">
                <a:latin typeface="Arial"/>
                <a:ea typeface="Arial"/>
                <a:cs typeface="Arial"/>
                <a:sym typeface="Arial"/>
              </a:rPr>
            </a:br>
            <a:r>
              <a:rPr lang="ar-SA" sz="4400" dirty="0" smtClean="0">
                <a:latin typeface="Arial"/>
                <a:ea typeface="Arial"/>
                <a:cs typeface="Arial"/>
                <a:sym typeface="Arial"/>
              </a:rPr>
              <a:t>مفهوم الخطة العلاجية :</a:t>
            </a:r>
            <a:r>
              <a:rPr lang="en-US" dirty="0" smtClean="0">
                <a:latin typeface="Arial"/>
                <a:ea typeface="Arial"/>
                <a:cs typeface="Arial"/>
                <a:sym typeface="Arial"/>
              </a:rPr>
              <a:t/>
            </a:r>
            <a:br>
              <a:rPr lang="en-US" dirty="0" smtClean="0">
                <a:latin typeface="Arial"/>
                <a:ea typeface="Arial"/>
                <a:cs typeface="Arial"/>
                <a:sym typeface="Arial"/>
              </a:rPr>
            </a:br>
            <a:r>
              <a:rPr lang="ar-SA" dirty="0" smtClean="0"/>
              <a:t> </a:t>
            </a:r>
            <a:r>
              <a:rPr lang="ar-SA" sz="3600" dirty="0" smtClean="0"/>
              <a:t>هي عملية منظمة هادفة موجهة لتصحيح مسار العملية التعليمية عن طريق توفير بيئة تعليمية تساعد الفئة المستهدفة على استثمار قدراتها الخاصة إلى أقصى حدّ ممكن</a:t>
            </a:r>
            <a:r>
              <a:rPr lang="ar-SA" sz="4000" dirty="0" smtClean="0"/>
              <a:t> </a:t>
            </a:r>
            <a:r>
              <a:rPr lang="ar-SA" dirty="0" smtClean="0">
                <a:latin typeface="Arial"/>
                <a:ea typeface="Arial"/>
                <a:cs typeface="Arial"/>
                <a:sym typeface="Arial"/>
              </a:rPr>
              <a:t/>
            </a:r>
            <a:br>
              <a:rPr lang="ar-SA" dirty="0" smtClean="0">
                <a:latin typeface="Arial"/>
                <a:ea typeface="Arial"/>
                <a:cs typeface="Arial"/>
                <a:sym typeface="Arial"/>
              </a:rPr>
            </a:br>
            <a:r>
              <a:rPr lang="ar-SA" dirty="0" smtClean="0">
                <a:latin typeface="Arial"/>
                <a:ea typeface="Arial"/>
                <a:cs typeface="Arial"/>
                <a:sym typeface="Arial"/>
              </a:rPr>
              <a:t/>
            </a:r>
            <a:br>
              <a:rPr lang="ar-SA" dirty="0" smtClean="0">
                <a:latin typeface="Arial"/>
                <a:ea typeface="Arial"/>
                <a:cs typeface="Arial"/>
                <a:sym typeface="Arial"/>
              </a:rPr>
            </a:br>
            <a:r>
              <a:rPr lang="ar-SA" dirty="0" smtClean="0">
                <a:latin typeface="Arial"/>
                <a:ea typeface="Arial"/>
                <a:cs typeface="Arial"/>
                <a:sym typeface="Arial"/>
              </a:rPr>
              <a:t/>
            </a:r>
            <a:br>
              <a:rPr lang="ar-SA" dirty="0" smtClean="0">
                <a:latin typeface="Arial"/>
                <a:ea typeface="Arial"/>
                <a:cs typeface="Arial"/>
                <a:sym typeface="Arial"/>
              </a:rPr>
            </a:br>
            <a:endParaRPr lang="ar-SA" dirty="0"/>
          </a:p>
        </p:txBody>
      </p:sp>
      <p:pic>
        <p:nvPicPr>
          <p:cNvPr id="4" name="صورة 2" descr="صورة 2"/>
          <p:cNvPicPr>
            <a:picLocks noChangeAspect="1"/>
          </p:cNvPicPr>
          <p:nvPr/>
        </p:nvPicPr>
        <p:blipFill>
          <a:blip r:embed="rId2">
            <a:extLst/>
          </a:blip>
          <a:stretch>
            <a:fillRect/>
          </a:stretch>
        </p:blipFill>
        <p:spPr>
          <a:xfrm>
            <a:off x="2357422" y="3857628"/>
            <a:ext cx="5000660" cy="2357454"/>
          </a:xfrm>
          <a:prstGeom prst="rect">
            <a:avLst/>
          </a:prstGeom>
          <a:ln w="12700">
            <a:miter lim="400000"/>
          </a:ln>
          <a:effectLst>
            <a:reflection stA="30000" endPos="40000" dir="5400000" sy="-100000" algn="bl" rotWithShape="0"/>
          </a:effectLst>
        </p:spPr>
      </p:pic>
      <p:pic>
        <p:nvPicPr>
          <p:cNvPr id="5" name="صورة 4" descr="IMG-3197.jpg"/>
          <p:cNvPicPr>
            <a:picLocks noChangeAspect="1"/>
          </p:cNvPicPr>
          <p:nvPr/>
        </p:nvPicPr>
        <p:blipFill>
          <a:blip r:embed="rId3" cstate="print"/>
          <a:stretch>
            <a:fillRect/>
          </a:stretch>
        </p:blipFill>
        <p:spPr>
          <a:xfrm>
            <a:off x="785786" y="500042"/>
            <a:ext cx="2643206" cy="1428760"/>
          </a:xfrm>
          <a:prstGeom prst="rect">
            <a:avLst/>
          </a:prstGeom>
        </p:spPr>
      </p:pic>
    </p:spTree>
    <p:extLst>
      <p:ext uri="{BB962C8B-B14F-4D97-AF65-F5344CB8AC3E}">
        <p14:creationId xmlns:p14="http://schemas.microsoft.com/office/powerpoint/2010/main" xmlns="" val="395374802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p:txBody>
          <a:bodyPr>
            <a:normAutofit fontScale="90000"/>
          </a:bodyPr>
          <a:lstStyle/>
          <a:p>
            <a:pPr algn="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ar-SA" dirty="0"/>
          </a:p>
        </p:txBody>
      </p:sp>
      <p:sp>
        <p:nvSpPr>
          <p:cNvPr id="4" name="عنصر نائب للمحتوى 3"/>
          <p:cNvSpPr>
            <a:spLocks noGrp="1"/>
          </p:cNvSpPr>
          <p:nvPr>
            <p:ph idx="1"/>
          </p:nvPr>
        </p:nvSpPr>
        <p:spPr>
          <a:xfrm>
            <a:off x="357158" y="785794"/>
            <a:ext cx="8229600" cy="5538806"/>
          </a:xfrm>
        </p:spPr>
        <p:txBody>
          <a:bodyPr>
            <a:normAutofit/>
          </a:bodyPr>
          <a:lstStyle/>
          <a:p>
            <a:pPr algn="ctr">
              <a:buNone/>
            </a:pPr>
            <a:endParaRPr lang="ar-SA"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Arial"/>
              <a:ea typeface="Arial"/>
              <a:cs typeface="Arial"/>
              <a:sym typeface="Arial"/>
            </a:endParaRPr>
          </a:p>
          <a:p>
            <a:pPr>
              <a:buNone/>
            </a:pPr>
            <a:r>
              <a:rPr lang="ar-SA" sz="40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latin typeface="Arial"/>
                <a:ea typeface="Arial"/>
                <a:cs typeface="Arial"/>
                <a:sym typeface="Arial"/>
              </a:rPr>
              <a:t>         أهداف الخطة العلاجية </a:t>
            </a:r>
          </a:p>
          <a:p>
            <a:pPr marL="457200" indent="-457200" rtl="0">
              <a:buSzPct val="100000"/>
              <a:buNone/>
              <a:defRPr sz="2800" b="1"/>
            </a:pPr>
            <a:endParaRPr lang="ar-SA" sz="3200" dirty="0" smtClean="0">
              <a:cs typeface="+mj-cs"/>
            </a:endParaRPr>
          </a:p>
          <a:p>
            <a:pPr marL="457200" indent="-457200" rtl="0">
              <a:buSzPct val="100000"/>
              <a:buNone/>
              <a:defRPr sz="2800" b="1"/>
            </a:pPr>
            <a:r>
              <a:rPr lang="ar-SA" sz="3200" dirty="0" smtClean="0">
                <a:cs typeface="+mj-cs"/>
              </a:rPr>
              <a:t>تحديد الأسباب التي تؤدي إلى ضعف الطلبة في مادة دراسية ما.</a:t>
            </a:r>
          </a:p>
          <a:p>
            <a:pPr marL="457200" indent="-457200" rtl="0">
              <a:buSzPct val="100000"/>
              <a:buNone/>
              <a:defRPr sz="2800" b="1"/>
            </a:pPr>
            <a:r>
              <a:rPr lang="ar-SA" sz="3200" dirty="0" smtClean="0">
                <a:cs typeface="+mj-cs"/>
              </a:rPr>
              <a:t>تحديد الإجراءات التي تسبق إعداد الخطة العلاجية.</a:t>
            </a:r>
          </a:p>
          <a:p>
            <a:pPr marL="457200" indent="-457200" rtl="0">
              <a:buSzPct val="100000"/>
              <a:buNone/>
              <a:defRPr sz="2800" b="1"/>
            </a:pPr>
            <a:r>
              <a:rPr lang="ar-SA" sz="3200" dirty="0" smtClean="0">
                <a:cs typeface="+mj-cs"/>
              </a:rPr>
              <a:t>بناء خطة علاجية لمهارة محددة في ضوء التحليل والتشخيص المناسبين.</a:t>
            </a:r>
          </a:p>
          <a:p>
            <a:pPr marL="457200" indent="-457200" rtl="0">
              <a:buSzPct val="100000"/>
              <a:buNone/>
              <a:defRPr sz="2800" b="1"/>
            </a:pPr>
            <a:r>
              <a:rPr lang="ar-SA" sz="3200" dirty="0" smtClean="0">
                <a:cs typeface="+mj-cs"/>
              </a:rPr>
              <a:t>تطبيق الخطة العلاجية المقترحة.</a:t>
            </a:r>
          </a:p>
          <a:p>
            <a:pPr marL="457200" indent="-457200" rtl="0">
              <a:buSzPct val="100000"/>
              <a:buNone/>
              <a:defRPr sz="2800" b="1"/>
            </a:pPr>
            <a:r>
              <a:rPr lang="ar-SA" sz="3200" dirty="0" smtClean="0">
                <a:cs typeface="+mj-cs"/>
              </a:rPr>
              <a:t>تقويم فاعلية الخطة العلاجية</a:t>
            </a:r>
            <a:endParaRPr lang="ar-SA" sz="2800" dirty="0">
              <a:cs typeface="+mj-cs"/>
            </a:endParaRPr>
          </a:p>
        </p:txBody>
      </p:sp>
      <p:pic>
        <p:nvPicPr>
          <p:cNvPr id="5" name="صورة 4" descr="IMG-3197.jpg"/>
          <p:cNvPicPr>
            <a:picLocks noChangeAspect="1"/>
          </p:cNvPicPr>
          <p:nvPr/>
        </p:nvPicPr>
        <p:blipFill>
          <a:blip r:embed="rId2" cstate="print"/>
          <a:stretch>
            <a:fillRect/>
          </a:stretch>
        </p:blipFill>
        <p:spPr>
          <a:xfrm>
            <a:off x="642910" y="928670"/>
            <a:ext cx="2571768" cy="1714512"/>
          </a:xfrm>
          <a:prstGeom prst="rect">
            <a:avLst/>
          </a:prstGeom>
        </p:spPr>
      </p:pic>
    </p:spTree>
    <p:extLst>
      <p:ext uri="{BB962C8B-B14F-4D97-AF65-F5344CB8AC3E}">
        <p14:creationId xmlns:p14="http://schemas.microsoft.com/office/powerpoint/2010/main" xmlns="" val="39839285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عنوان 6"/>
          <p:cNvSpPr>
            <a:spLocks noGrp="1"/>
          </p:cNvSpPr>
          <p:nvPr>
            <p:ph type="title"/>
          </p:nvPr>
        </p:nvSpPr>
        <p:spPr>
          <a:xfrm>
            <a:off x="457200" y="704088"/>
            <a:ext cx="8229600" cy="796086"/>
          </a:xfrm>
        </p:spPr>
        <p:txBody>
          <a:bodyPr>
            <a:noAutofit/>
          </a:bodyPr>
          <a:lstStyle/>
          <a:p>
            <a:pPr algn="ctr"/>
            <a:r>
              <a:rPr lang="ar-SA" sz="5400" b="1" dirty="0" smtClean="0">
                <a:latin typeface="Arial"/>
                <a:ea typeface="Arial"/>
                <a:cs typeface="Arial"/>
                <a:sym typeface="Arial"/>
              </a:rPr>
              <a:t>أهميتها :</a:t>
            </a:r>
            <a:endParaRPr lang="ar-SA" sz="5400" b="1" dirty="0"/>
          </a:p>
        </p:txBody>
      </p:sp>
      <p:sp>
        <p:nvSpPr>
          <p:cNvPr id="8" name="عنصر نائب للمحتوى 7"/>
          <p:cNvSpPr>
            <a:spLocks noGrp="1"/>
          </p:cNvSpPr>
          <p:nvPr>
            <p:ph idx="1"/>
          </p:nvPr>
        </p:nvSpPr>
        <p:spPr>
          <a:xfrm>
            <a:off x="142844" y="1714488"/>
            <a:ext cx="8786874" cy="4929222"/>
          </a:xfrm>
        </p:spPr>
        <p:txBody>
          <a:bodyPr>
            <a:normAutofit/>
          </a:bodyPr>
          <a:lstStyle/>
          <a:p>
            <a:pPr marL="285750" indent="-285750" rtl="0">
              <a:buSzPct val="100000"/>
              <a:buNone/>
              <a:defRPr sz="2400" b="1"/>
            </a:pPr>
            <a:r>
              <a:rPr lang="ar-SA" sz="2800" dirty="0" smtClean="0">
                <a:cs typeface="+mj-cs"/>
              </a:rPr>
              <a:t>مساندة المواقف التعليمية  والاستراتيجيات التعليمية في تحسين تحصيل الطلبة .</a:t>
            </a:r>
          </a:p>
          <a:p>
            <a:pPr marL="285750" indent="-285750" rtl="0">
              <a:buSzPct val="100000"/>
              <a:buNone/>
              <a:defRPr sz="2400" b="1"/>
            </a:pPr>
            <a:r>
              <a:rPr lang="ar-SA" sz="2800" dirty="0" smtClean="0">
                <a:cs typeface="+mj-cs"/>
              </a:rPr>
              <a:t>سد الفجوات التي تحصل في بنية الطلبة المعرفية.</a:t>
            </a:r>
          </a:p>
          <a:p>
            <a:pPr marL="285750" indent="-285750" rtl="0">
              <a:buSzPct val="100000"/>
              <a:buNone/>
              <a:defRPr sz="2400" b="1"/>
            </a:pPr>
            <a:r>
              <a:rPr lang="ar-SA" sz="2800" dirty="0" smtClean="0">
                <a:cs typeface="+mj-cs"/>
              </a:rPr>
              <a:t>تأتي استجابة لعملية التقويم، حيث تشخص مواطن القوة والضعف لدى الطلبة.</a:t>
            </a:r>
          </a:p>
          <a:p>
            <a:pPr marL="285750" indent="-285750" rtl="0">
              <a:buSzPct val="100000"/>
              <a:buNone/>
              <a:defRPr sz="2400" b="1"/>
            </a:pPr>
            <a:r>
              <a:rPr lang="ar-SA" sz="2800" dirty="0" smtClean="0">
                <a:cs typeface="+mj-cs"/>
              </a:rPr>
              <a:t>تمهد الطريق لعملية التحسين والإصلاح والعلاج</a:t>
            </a:r>
            <a:endParaRPr lang="ar-SA" sz="2400" dirty="0">
              <a:cs typeface="+mj-cs"/>
            </a:endParaRPr>
          </a:p>
        </p:txBody>
      </p:sp>
      <p:grpSp>
        <p:nvGrpSpPr>
          <p:cNvPr id="9" name="صورة 4"/>
          <p:cNvGrpSpPr/>
          <p:nvPr/>
        </p:nvGrpSpPr>
        <p:grpSpPr>
          <a:xfrm>
            <a:off x="357158" y="4000504"/>
            <a:ext cx="3357586" cy="2571768"/>
            <a:chOff x="0" y="0"/>
            <a:chExt cx="2619375" cy="1743075"/>
          </a:xfrm>
        </p:grpSpPr>
        <p:sp>
          <p:nvSpPr>
            <p:cNvPr id="10" name="مستطيل"/>
            <p:cNvSpPr/>
            <p:nvPr/>
          </p:nvSpPr>
          <p:spPr>
            <a:xfrm>
              <a:off x="0" y="0"/>
              <a:ext cx="2619375" cy="1743075"/>
            </a:xfrm>
            <a:prstGeom prst="rect">
              <a:avLst/>
            </a:prstGeom>
            <a:solidFill>
              <a:srgbClr val="EDEDED"/>
            </a:solidFill>
            <a:ln w="12700" cap="flat">
              <a:noFill/>
              <a:miter lim="400000"/>
            </a:ln>
            <a:effectLst/>
          </p:spPr>
          <p:txBody>
            <a:bodyPr wrap="square" lIns="45719" tIns="45719" rIns="45719" bIns="45719" numCol="1" anchor="ctr">
              <a:noAutofit/>
            </a:bodyPr>
            <a:lstStyle/>
            <a:p>
              <a:endParaRPr/>
            </a:p>
          </p:txBody>
        </p:sp>
        <p:pic>
          <p:nvPicPr>
            <p:cNvPr id="11" name="image4.jpeg" descr="image4.jpeg"/>
            <p:cNvPicPr>
              <a:picLocks noChangeAspect="1"/>
            </p:cNvPicPr>
            <p:nvPr/>
          </p:nvPicPr>
          <p:blipFill>
            <a:blip r:embed="rId2">
              <a:extLst/>
            </a:blip>
            <a:stretch>
              <a:fillRect/>
            </a:stretch>
          </p:blipFill>
          <p:spPr>
            <a:xfrm>
              <a:off x="0" y="0"/>
              <a:ext cx="2619375" cy="1743075"/>
            </a:xfrm>
            <a:prstGeom prst="rect">
              <a:avLst/>
            </a:prstGeom>
            <a:ln w="190500" cap="sq">
              <a:solidFill>
                <a:srgbClr val="FFFFFF"/>
              </a:solidFill>
              <a:prstDash val="solid"/>
              <a:miter lim="800000"/>
            </a:ln>
            <a:effectLst>
              <a:outerShdw blurRad="63500" dist="50800" dir="12900000" rotWithShape="0">
                <a:srgbClr val="000000">
                  <a:alpha val="30000"/>
                </a:srgbClr>
              </a:outerShdw>
            </a:effectLst>
          </p:spPr>
        </p:pic>
      </p:grpSp>
      <p:pic>
        <p:nvPicPr>
          <p:cNvPr id="12" name="صورة 11" descr="IMG-3197.jpg"/>
          <p:cNvPicPr>
            <a:picLocks noChangeAspect="1"/>
          </p:cNvPicPr>
          <p:nvPr/>
        </p:nvPicPr>
        <p:blipFill>
          <a:blip r:embed="rId3" cstate="print"/>
          <a:stretch>
            <a:fillRect/>
          </a:stretch>
        </p:blipFill>
        <p:spPr>
          <a:xfrm>
            <a:off x="785786" y="428604"/>
            <a:ext cx="2357454" cy="1428760"/>
          </a:xfrm>
          <a:prstGeom prst="rect">
            <a:avLst/>
          </a:prstGeom>
        </p:spPr>
      </p:pic>
    </p:spTree>
    <p:extLst>
      <p:ext uri="{BB962C8B-B14F-4D97-AF65-F5344CB8AC3E}">
        <p14:creationId xmlns:p14="http://schemas.microsoft.com/office/powerpoint/2010/main" xmlns="" val="16552834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000240"/>
            <a:ext cx="8715436" cy="4572032"/>
          </a:xfrm>
        </p:spPr>
        <p:txBody>
          <a:bodyPr>
            <a:noAutofit/>
          </a:bodyPr>
          <a:lstStyle/>
          <a:p>
            <a:pPr algn="ctr"/>
            <a:r>
              <a:rPr lang="ar-SA" sz="7200" dirty="0"/>
              <a:t/>
            </a:r>
            <a:br>
              <a:rPr lang="ar-SA" sz="7200" dirty="0"/>
            </a:br>
            <a:r>
              <a:rPr lang="ar-SA" sz="7200" dirty="0" smtClean="0"/>
              <a:t/>
            </a:r>
            <a:br>
              <a:rPr lang="ar-SA" sz="7200" dirty="0" smtClean="0"/>
            </a:br>
            <a:endParaRPr lang="ar-SA" sz="7200" dirty="0"/>
          </a:p>
        </p:txBody>
      </p:sp>
      <p:sp>
        <p:nvSpPr>
          <p:cNvPr id="19" name="مستطيل 18"/>
          <p:cNvSpPr/>
          <p:nvPr/>
        </p:nvSpPr>
        <p:spPr>
          <a:xfrm>
            <a:off x="3428992" y="857232"/>
            <a:ext cx="4071966" cy="707886"/>
          </a:xfrm>
          <a:prstGeom prst="rect">
            <a:avLst/>
          </a:prstGeom>
        </p:spPr>
        <p:txBody>
          <a:bodyPr wrap="square">
            <a:spAutoFit/>
          </a:bodyPr>
          <a:lstStyle/>
          <a:p>
            <a:pPr algn="ctr"/>
            <a:r>
              <a:rPr lang="ar-SA" sz="4000" b="1" dirty="0" smtClean="0">
                <a:solidFill>
                  <a:schemeClr val="tx2"/>
                </a:solidFill>
              </a:rPr>
              <a:t>أسس العمل العلاجي : </a:t>
            </a:r>
            <a:endParaRPr lang="ar-SA" sz="4000" b="1" dirty="0">
              <a:solidFill>
                <a:schemeClr val="tx2"/>
              </a:solidFill>
            </a:endParaRPr>
          </a:p>
        </p:txBody>
      </p:sp>
      <p:grpSp>
        <p:nvGrpSpPr>
          <p:cNvPr id="20" name="رسم تخطيطي 2"/>
          <p:cNvGrpSpPr/>
          <p:nvPr/>
        </p:nvGrpSpPr>
        <p:grpSpPr>
          <a:xfrm>
            <a:off x="428596" y="2071678"/>
            <a:ext cx="8206968" cy="4340248"/>
            <a:chOff x="0" y="0"/>
            <a:chExt cx="7178270" cy="4840313"/>
          </a:xfrm>
        </p:grpSpPr>
        <p:grpSp>
          <p:nvGrpSpPr>
            <p:cNvPr id="21" name="تجميع"/>
            <p:cNvGrpSpPr/>
            <p:nvPr/>
          </p:nvGrpSpPr>
          <p:grpSpPr>
            <a:xfrm>
              <a:off x="0" y="0"/>
              <a:ext cx="1117356" cy="4840313"/>
              <a:chOff x="0" y="0"/>
              <a:chExt cx="1117355" cy="4840312"/>
            </a:xfrm>
          </p:grpSpPr>
          <p:sp>
            <p:nvSpPr>
              <p:cNvPr id="37" name="شكل"/>
              <p:cNvSpPr/>
              <p:nvPr/>
            </p:nvSpPr>
            <p:spPr>
              <a:xfrm>
                <a:off x="0" y="0"/>
                <a:ext cx="1117355" cy="484031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4320"/>
                    </a:lnTo>
                    <a:lnTo>
                      <a:pt x="21600" y="17280"/>
                    </a:lnTo>
                    <a:close/>
                  </a:path>
                </a:pathLst>
              </a:cu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defTabSz="755650" rtl="0">
                  <a:lnSpc>
                    <a:spcPct val="90000"/>
                  </a:lnSpc>
                  <a:spcBef>
                    <a:spcPts val="700"/>
                  </a:spcBef>
                  <a:defRPr sz="1700"/>
                </a:pPr>
                <a:endParaRPr/>
              </a:p>
            </p:txBody>
          </p:sp>
          <p:sp>
            <p:nvSpPr>
              <p:cNvPr id="38" name="توظيف التعزيز الإيجابي بشكل فاعل لتحفيز الطلبة وتوفير فرص النجاح."/>
              <p:cNvSpPr txBox="1"/>
              <p:nvPr/>
            </p:nvSpPr>
            <p:spPr>
              <a:xfrm>
                <a:off x="0" y="1310182"/>
                <a:ext cx="1117354" cy="221994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p>
                <a:pPr defTabSz="755650" rtl="0">
                  <a:lnSpc>
                    <a:spcPct val="90000"/>
                  </a:lnSpc>
                  <a:spcBef>
                    <a:spcPts val="700"/>
                  </a:spcBef>
                  <a:defRPr sz="1700" b="1"/>
                </a:pPr>
                <a:r>
                  <a:t>توظيف التعزيز الإيجابي بشكل فاعل لتحفيز الطلبة وتوفير فرص النجاح.</a:t>
                </a:r>
              </a:p>
            </p:txBody>
          </p:sp>
        </p:grpSp>
        <p:grpSp>
          <p:nvGrpSpPr>
            <p:cNvPr id="22" name="تجميع"/>
            <p:cNvGrpSpPr/>
            <p:nvPr/>
          </p:nvGrpSpPr>
          <p:grpSpPr>
            <a:xfrm>
              <a:off x="1201155" y="0"/>
              <a:ext cx="1117357" cy="4840313"/>
              <a:chOff x="0" y="0"/>
              <a:chExt cx="1117355" cy="4840312"/>
            </a:xfrm>
          </p:grpSpPr>
          <p:sp>
            <p:nvSpPr>
              <p:cNvPr id="35" name="شكل"/>
              <p:cNvSpPr/>
              <p:nvPr/>
            </p:nvSpPr>
            <p:spPr>
              <a:xfrm>
                <a:off x="0" y="0"/>
                <a:ext cx="1117355" cy="484031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4320"/>
                    </a:lnTo>
                    <a:lnTo>
                      <a:pt x="21600" y="17280"/>
                    </a:lnTo>
                    <a:close/>
                  </a:path>
                </a:pathLst>
              </a:custGeom>
              <a:gradFill flip="none" rotWithShape="1">
                <a:gsLst>
                  <a:gs pos="0">
                    <a:srgbClr val="AAFFD9"/>
                  </a:gs>
                  <a:gs pos="35000">
                    <a:srgbClr val="C2FFE4"/>
                  </a:gs>
                  <a:gs pos="100000">
                    <a:srgbClr val="E8FFF4"/>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755650" rtl="0">
                  <a:lnSpc>
                    <a:spcPct val="90000"/>
                  </a:lnSpc>
                  <a:spcBef>
                    <a:spcPts val="700"/>
                  </a:spcBef>
                  <a:defRPr sz="1700"/>
                </a:pPr>
                <a:endParaRPr/>
              </a:p>
            </p:txBody>
          </p:sp>
          <p:sp>
            <p:nvSpPr>
              <p:cNvPr id="36" name="أن يكون عملاً شيقاً محبباً لدى الفئة المستهدفة."/>
              <p:cNvSpPr txBox="1"/>
              <p:nvPr/>
            </p:nvSpPr>
            <p:spPr>
              <a:xfrm>
                <a:off x="0" y="1726425"/>
                <a:ext cx="1117354" cy="138746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p>
                <a:pPr algn="ctr" defTabSz="755650" rtl="0">
                  <a:lnSpc>
                    <a:spcPct val="90000"/>
                  </a:lnSpc>
                  <a:spcBef>
                    <a:spcPts val="700"/>
                  </a:spcBef>
                  <a:defRPr sz="1700" b="1"/>
                </a:pPr>
                <a:r>
                  <a:t>أن يكون عملاً شيقاً محبباً لدى الفئة المستهدفة.</a:t>
                </a:r>
              </a:p>
            </p:txBody>
          </p:sp>
        </p:grpSp>
        <p:grpSp>
          <p:nvGrpSpPr>
            <p:cNvPr id="23" name="تجميع"/>
            <p:cNvGrpSpPr/>
            <p:nvPr/>
          </p:nvGrpSpPr>
          <p:grpSpPr>
            <a:xfrm>
              <a:off x="2402311" y="0"/>
              <a:ext cx="1117356" cy="4840313"/>
              <a:chOff x="0" y="0"/>
              <a:chExt cx="1117355" cy="4840312"/>
            </a:xfrm>
          </p:grpSpPr>
          <p:sp>
            <p:nvSpPr>
              <p:cNvPr id="33" name="شكل"/>
              <p:cNvSpPr/>
              <p:nvPr/>
            </p:nvSpPr>
            <p:spPr>
              <a:xfrm>
                <a:off x="0" y="0"/>
                <a:ext cx="1117355" cy="484031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4320"/>
                    </a:lnTo>
                    <a:lnTo>
                      <a:pt x="21600" y="17280"/>
                    </a:lnTo>
                    <a:close/>
                  </a:path>
                </a:pathLst>
              </a:custGeom>
              <a:gradFill flip="none" rotWithShape="1">
                <a:gsLst>
                  <a:gs pos="0">
                    <a:srgbClr val="AEFFB3"/>
                  </a:gs>
                  <a:gs pos="35000">
                    <a:srgbClr val="C6FFC9"/>
                  </a:gs>
                  <a:gs pos="100000">
                    <a:srgbClr val="E9FFEA"/>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755650" rtl="0">
                  <a:lnSpc>
                    <a:spcPct val="90000"/>
                  </a:lnSpc>
                  <a:spcBef>
                    <a:spcPts val="700"/>
                  </a:spcBef>
                  <a:defRPr sz="1700"/>
                </a:pPr>
                <a:endParaRPr/>
              </a:p>
            </p:txBody>
          </p:sp>
          <p:sp>
            <p:nvSpPr>
              <p:cNvPr id="34" name="أن لا يحرم العمل العلاجي الطالب من حصص الموضوعات والأنشطة المحببة للطلبة."/>
              <p:cNvSpPr txBox="1"/>
              <p:nvPr/>
            </p:nvSpPr>
            <p:spPr>
              <a:xfrm>
                <a:off x="0" y="1171435"/>
                <a:ext cx="1117354" cy="249744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p>
                <a:pPr algn="ctr" defTabSz="755650" rtl="0">
                  <a:lnSpc>
                    <a:spcPct val="90000"/>
                  </a:lnSpc>
                  <a:spcBef>
                    <a:spcPts val="700"/>
                  </a:spcBef>
                  <a:defRPr sz="1700" b="1"/>
                </a:pPr>
                <a:r>
                  <a:t>أن لا يحرم العمل العلاجي الطالب من حصص الموضوعات والأنشطة المحببة للطلبة.</a:t>
                </a:r>
              </a:p>
            </p:txBody>
          </p:sp>
        </p:grpSp>
        <p:grpSp>
          <p:nvGrpSpPr>
            <p:cNvPr id="24" name="تجميع"/>
            <p:cNvGrpSpPr/>
            <p:nvPr/>
          </p:nvGrpSpPr>
          <p:grpSpPr>
            <a:xfrm>
              <a:off x="3603468" y="0"/>
              <a:ext cx="1117356" cy="4840313"/>
              <a:chOff x="0" y="0"/>
              <a:chExt cx="1117355" cy="4840312"/>
            </a:xfrm>
          </p:grpSpPr>
          <p:sp>
            <p:nvSpPr>
              <p:cNvPr id="31" name="شكل"/>
              <p:cNvSpPr/>
              <p:nvPr/>
            </p:nvSpPr>
            <p:spPr>
              <a:xfrm>
                <a:off x="0" y="0"/>
                <a:ext cx="1117355" cy="484031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4320"/>
                    </a:lnTo>
                    <a:lnTo>
                      <a:pt x="21600" y="17280"/>
                    </a:lnTo>
                    <a:close/>
                  </a:path>
                </a:pathLst>
              </a:custGeom>
              <a:gradFill flip="none" rotWithShape="1">
                <a:gsLst>
                  <a:gs pos="0">
                    <a:srgbClr val="CBFFB3"/>
                  </a:gs>
                  <a:gs pos="35000">
                    <a:srgbClr val="DAFFC9"/>
                  </a:gs>
                  <a:gs pos="100000">
                    <a:srgbClr val="F0FFEA"/>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755650" rtl="0">
                  <a:lnSpc>
                    <a:spcPct val="90000"/>
                  </a:lnSpc>
                  <a:spcBef>
                    <a:spcPts val="700"/>
                  </a:spcBef>
                  <a:defRPr sz="1700"/>
                </a:pPr>
                <a:endParaRPr/>
              </a:p>
            </p:txBody>
          </p:sp>
          <p:sp>
            <p:nvSpPr>
              <p:cNvPr id="32" name="يعتمد النجاح على مدى قناعة المعلم الذي يطبق العمل العلاجي بأهمية تطبيقه في علاج الضعف لدى الطلبة."/>
              <p:cNvSpPr txBox="1"/>
              <p:nvPr/>
            </p:nvSpPr>
            <p:spPr>
              <a:xfrm>
                <a:off x="0" y="893940"/>
                <a:ext cx="1117354" cy="305243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p>
                <a:pPr algn="ctr" defTabSz="755650" rtl="0">
                  <a:lnSpc>
                    <a:spcPct val="90000"/>
                  </a:lnSpc>
                  <a:spcBef>
                    <a:spcPts val="700"/>
                  </a:spcBef>
                  <a:defRPr sz="1700" b="1"/>
                </a:pPr>
                <a:r>
                  <a:t>يعتمد النجاح على مدى قناعة المعلم الذي يطبق العمل العلاجي بأهمية تطبيقه في علاج الضعف لدى الطلبة.</a:t>
                </a:r>
              </a:p>
            </p:txBody>
          </p:sp>
        </p:grpSp>
        <p:grpSp>
          <p:nvGrpSpPr>
            <p:cNvPr id="25" name="تجميع"/>
            <p:cNvGrpSpPr/>
            <p:nvPr/>
          </p:nvGrpSpPr>
          <p:grpSpPr>
            <a:xfrm>
              <a:off x="4804623" y="0"/>
              <a:ext cx="1193807" cy="4840313"/>
              <a:chOff x="0" y="0"/>
              <a:chExt cx="1193805" cy="4840312"/>
            </a:xfrm>
          </p:grpSpPr>
          <p:sp>
            <p:nvSpPr>
              <p:cNvPr id="29" name="شكل"/>
              <p:cNvSpPr/>
              <p:nvPr/>
            </p:nvSpPr>
            <p:spPr>
              <a:xfrm>
                <a:off x="0" y="0"/>
                <a:ext cx="1117355" cy="484031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4320"/>
                    </a:lnTo>
                    <a:lnTo>
                      <a:pt x="21600" y="17280"/>
                    </a:lnTo>
                    <a:close/>
                  </a:path>
                </a:pathLst>
              </a:custGeom>
              <a:gradFill flip="none" rotWithShape="1">
                <a:gsLst>
                  <a:gs pos="0">
                    <a:srgbClr val="FFFFB7"/>
                  </a:gs>
                  <a:gs pos="35000">
                    <a:srgbClr val="FFFFCC"/>
                  </a:gs>
                  <a:gs pos="100000">
                    <a:srgbClr val="FFFFEC"/>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755650" rtl="0">
                  <a:lnSpc>
                    <a:spcPct val="90000"/>
                  </a:lnSpc>
                  <a:spcBef>
                    <a:spcPts val="700"/>
                  </a:spcBef>
                  <a:defRPr sz="1700"/>
                </a:pPr>
                <a:endParaRPr/>
              </a:p>
            </p:txBody>
          </p:sp>
          <p:sp>
            <p:nvSpPr>
              <p:cNvPr id="30" name="يتسم بالمرونة والقابلية للتعديل في ضوء التغذية الراجعة الفورية والهادية."/>
              <p:cNvSpPr txBox="1"/>
              <p:nvPr/>
            </p:nvSpPr>
            <p:spPr>
              <a:xfrm>
                <a:off x="0" y="1310182"/>
                <a:ext cx="1193805" cy="1312882"/>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p>
                <a:pPr algn="ctr" defTabSz="755650" rtl="0">
                  <a:lnSpc>
                    <a:spcPct val="90000"/>
                  </a:lnSpc>
                  <a:spcBef>
                    <a:spcPts val="700"/>
                  </a:spcBef>
                  <a:defRPr sz="1700" b="1"/>
                </a:pPr>
                <a:r>
                  <a:t>يتسم بالمرونة والقابلية للتعديل في ضوء التغذية الراجعة الفورية والهادية.</a:t>
                </a:r>
              </a:p>
            </p:txBody>
          </p:sp>
        </p:grpSp>
        <p:grpSp>
          <p:nvGrpSpPr>
            <p:cNvPr id="26" name="تجميع"/>
            <p:cNvGrpSpPr/>
            <p:nvPr/>
          </p:nvGrpSpPr>
          <p:grpSpPr>
            <a:xfrm>
              <a:off x="6005779" y="0"/>
              <a:ext cx="1172491" cy="4840313"/>
              <a:chOff x="0" y="0"/>
              <a:chExt cx="1172489" cy="4840312"/>
            </a:xfrm>
          </p:grpSpPr>
          <p:sp>
            <p:nvSpPr>
              <p:cNvPr id="27" name="شكل"/>
              <p:cNvSpPr/>
              <p:nvPr/>
            </p:nvSpPr>
            <p:spPr>
              <a:xfrm>
                <a:off x="55134" y="0"/>
                <a:ext cx="1117355" cy="4840312"/>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4320"/>
                    </a:lnTo>
                    <a:lnTo>
                      <a:pt x="21600" y="17280"/>
                    </a:lnTo>
                    <a:close/>
                  </a:path>
                </a:pathLst>
              </a:cu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755650" rtl="0">
                  <a:lnSpc>
                    <a:spcPct val="90000"/>
                  </a:lnSpc>
                  <a:spcBef>
                    <a:spcPts val="700"/>
                  </a:spcBef>
                  <a:defRPr sz="1700"/>
                </a:pPr>
                <a:endParaRPr/>
              </a:p>
            </p:txBody>
          </p:sp>
          <p:sp>
            <p:nvSpPr>
              <p:cNvPr id="28" name="الأنشطة والإجراءات تتمركز حول دور المتعلم في تنفيذها وتقويم نتائجها"/>
              <p:cNvSpPr txBox="1"/>
              <p:nvPr/>
            </p:nvSpPr>
            <p:spPr>
              <a:xfrm>
                <a:off x="0" y="1456261"/>
                <a:ext cx="1117354" cy="1668133"/>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lvl1pPr algn="ctr" defTabSz="755650">
                  <a:lnSpc>
                    <a:spcPct val="90000"/>
                  </a:lnSpc>
                  <a:spcBef>
                    <a:spcPts val="700"/>
                  </a:spcBef>
                  <a:defRPr sz="1700" b="1"/>
                </a:lvl1pPr>
              </a:lstStyle>
              <a:p>
                <a:pPr rtl="0">
                  <a:defRPr/>
                </a:pPr>
                <a:r>
                  <a:rPr sz="1800"/>
                  <a:t>الأنشطة والإجراءات تتمركز حول دور المتعلم في تنفيذها وتقويم نتائجها</a:t>
                </a:r>
              </a:p>
            </p:txBody>
          </p:sp>
        </p:grpSp>
      </p:grpSp>
      <p:pic>
        <p:nvPicPr>
          <p:cNvPr id="39" name="صورة 38" descr="IMG-3197.jpg"/>
          <p:cNvPicPr>
            <a:picLocks noChangeAspect="1"/>
          </p:cNvPicPr>
          <p:nvPr/>
        </p:nvPicPr>
        <p:blipFill>
          <a:blip r:embed="rId2" cstate="print"/>
          <a:stretch>
            <a:fillRect/>
          </a:stretch>
        </p:blipFill>
        <p:spPr>
          <a:xfrm>
            <a:off x="785786" y="571480"/>
            <a:ext cx="2643206" cy="1428760"/>
          </a:xfrm>
          <a:prstGeom prst="rect">
            <a:avLst/>
          </a:prstGeom>
        </p:spPr>
      </p:pic>
    </p:spTree>
    <p:extLst>
      <p:ext uri="{BB962C8B-B14F-4D97-AF65-F5344CB8AC3E}">
        <p14:creationId xmlns:p14="http://schemas.microsoft.com/office/powerpoint/2010/main" xmlns="" val="111572712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714356"/>
            <a:ext cx="7924800" cy="4143404"/>
          </a:xfrm>
        </p:spPr>
        <p:txBody>
          <a:bodyPr>
            <a:normAutofit fontScale="90000"/>
          </a:bodyPr>
          <a:lstStyle/>
          <a:p>
            <a:pPr algn="ctr"/>
            <a:r>
              <a:rPr lang="ar-SA" sz="4800" b="1" dirty="0" smtClean="0"/>
              <a:t>أ</a:t>
            </a:r>
            <a:r>
              <a:rPr lang="ar-SA" sz="4900" b="1" dirty="0" smtClean="0"/>
              <a:t>سس العمل العلاجي:</a:t>
            </a:r>
            <a:r>
              <a:rPr lang="en-US" sz="4400" b="1" dirty="0" smtClean="0"/>
              <a:t/>
            </a:r>
            <a:br>
              <a:rPr lang="en-US" sz="4400" b="1" dirty="0" smtClean="0"/>
            </a:br>
            <a:r>
              <a:rPr lang="ar-SA" sz="4400" dirty="0" smtClean="0"/>
              <a:t/>
            </a:r>
            <a:br>
              <a:rPr lang="ar-SA" sz="44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endParaRPr lang="ar-SA" sz="4000" dirty="0">
              <a:solidFill>
                <a:srgbClr val="92D050"/>
              </a:solidFill>
            </a:endParaRPr>
          </a:p>
        </p:txBody>
      </p:sp>
      <p:grpSp>
        <p:nvGrpSpPr>
          <p:cNvPr id="3" name="رسم تخطيطي 4"/>
          <p:cNvGrpSpPr/>
          <p:nvPr/>
        </p:nvGrpSpPr>
        <p:grpSpPr>
          <a:xfrm>
            <a:off x="642910" y="2357430"/>
            <a:ext cx="8143932" cy="4214842"/>
            <a:chOff x="0" y="0"/>
            <a:chExt cx="7072839" cy="4624287"/>
          </a:xfrm>
        </p:grpSpPr>
        <p:grpSp>
          <p:nvGrpSpPr>
            <p:cNvPr id="4" name="تجميع"/>
            <p:cNvGrpSpPr/>
            <p:nvPr/>
          </p:nvGrpSpPr>
          <p:grpSpPr>
            <a:xfrm>
              <a:off x="0" y="0"/>
              <a:ext cx="1334500" cy="4624289"/>
              <a:chOff x="0" y="0"/>
              <a:chExt cx="1334499" cy="4624288"/>
            </a:xfrm>
          </p:grpSpPr>
          <p:sp>
            <p:nvSpPr>
              <p:cNvPr id="17" name="شكل"/>
              <p:cNvSpPr/>
              <p:nvPr/>
            </p:nvSpPr>
            <p:spPr>
              <a:xfrm>
                <a:off x="0" y="0"/>
                <a:ext cx="1334499" cy="46242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4320"/>
                    </a:lnTo>
                    <a:lnTo>
                      <a:pt x="21600" y="17280"/>
                    </a:lnTo>
                    <a:close/>
                  </a:path>
                </a:pathLst>
              </a:cu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defTabSz="889000" rtl="0">
                  <a:lnSpc>
                    <a:spcPct val="90000"/>
                  </a:lnSpc>
                  <a:spcBef>
                    <a:spcPts val="700"/>
                  </a:spcBef>
                  <a:defRPr sz="2000"/>
                </a:pPr>
                <a:endParaRPr/>
              </a:p>
            </p:txBody>
          </p:sp>
          <p:sp>
            <p:nvSpPr>
              <p:cNvPr id="18" name="التخطيط الإجرائي الواقعي القائم على أساس توظيف الإمكانات المتوفرة."/>
              <p:cNvSpPr txBox="1"/>
              <p:nvPr/>
            </p:nvSpPr>
            <p:spPr>
              <a:xfrm>
                <a:off x="0" y="990115"/>
                <a:ext cx="1334499" cy="2644059"/>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p>
                <a:pPr defTabSz="889000" rtl="0">
                  <a:lnSpc>
                    <a:spcPct val="90000"/>
                  </a:lnSpc>
                  <a:spcBef>
                    <a:spcPts val="800"/>
                  </a:spcBef>
                  <a:defRPr sz="2000" b="1"/>
                </a:pPr>
                <a:r>
                  <a:t>التخطيط الإجرائي الواقعي القائم على أساس توظيف الإمكانات المتوفرة.</a:t>
                </a:r>
              </a:p>
            </p:txBody>
          </p:sp>
        </p:grpSp>
        <p:grpSp>
          <p:nvGrpSpPr>
            <p:cNvPr id="5" name="تجميع"/>
            <p:cNvGrpSpPr/>
            <p:nvPr/>
          </p:nvGrpSpPr>
          <p:grpSpPr>
            <a:xfrm>
              <a:off x="1434585" y="0"/>
              <a:ext cx="1334500" cy="4624289"/>
              <a:chOff x="0" y="0"/>
              <a:chExt cx="1334499" cy="4624288"/>
            </a:xfrm>
          </p:grpSpPr>
          <p:sp>
            <p:nvSpPr>
              <p:cNvPr id="15" name="شكل"/>
              <p:cNvSpPr/>
              <p:nvPr/>
            </p:nvSpPr>
            <p:spPr>
              <a:xfrm>
                <a:off x="0" y="0"/>
                <a:ext cx="1334499" cy="46242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4320"/>
                    </a:lnTo>
                    <a:lnTo>
                      <a:pt x="21600" y="17280"/>
                    </a:lnTo>
                    <a:close/>
                  </a:path>
                </a:pathLst>
              </a:custGeom>
              <a:gradFill flip="none" rotWithShape="1">
                <a:gsLst>
                  <a:gs pos="0">
                    <a:srgbClr val="ABFFCD"/>
                  </a:gs>
                  <a:gs pos="35000">
                    <a:srgbClr val="C3FFDB"/>
                  </a:gs>
                  <a:gs pos="100000">
                    <a:srgbClr val="E8FFF1"/>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889000" rtl="0">
                  <a:lnSpc>
                    <a:spcPct val="90000"/>
                  </a:lnSpc>
                  <a:spcBef>
                    <a:spcPts val="700"/>
                  </a:spcBef>
                  <a:defRPr sz="2000"/>
                </a:pPr>
                <a:endParaRPr/>
              </a:p>
            </p:txBody>
          </p:sp>
          <p:sp>
            <p:nvSpPr>
              <p:cNvPr id="16" name="تمركز الإجراءات والأنشطة العلاجية حول المهارة المستهدفة."/>
              <p:cNvSpPr txBox="1"/>
              <p:nvPr/>
            </p:nvSpPr>
            <p:spPr>
              <a:xfrm>
                <a:off x="0" y="1321959"/>
                <a:ext cx="1334499" cy="19803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p>
                <a:pPr algn="ctr" defTabSz="889000" rtl="0">
                  <a:lnSpc>
                    <a:spcPct val="90000"/>
                  </a:lnSpc>
                  <a:spcBef>
                    <a:spcPts val="800"/>
                  </a:spcBef>
                  <a:defRPr sz="2000" b="1"/>
                </a:pPr>
                <a:r>
                  <a:t>تمركز الإجراءات والأنشطة العلاجية حول المهارة المستهدفة.</a:t>
                </a:r>
              </a:p>
            </p:txBody>
          </p:sp>
        </p:grpSp>
        <p:grpSp>
          <p:nvGrpSpPr>
            <p:cNvPr id="6" name="تجميع"/>
            <p:cNvGrpSpPr/>
            <p:nvPr/>
          </p:nvGrpSpPr>
          <p:grpSpPr>
            <a:xfrm>
              <a:off x="2869170" y="0"/>
              <a:ext cx="1334500" cy="4624289"/>
              <a:chOff x="0" y="0"/>
              <a:chExt cx="1334499" cy="4624288"/>
            </a:xfrm>
          </p:grpSpPr>
          <p:sp>
            <p:nvSpPr>
              <p:cNvPr id="13" name="شكل"/>
              <p:cNvSpPr/>
              <p:nvPr/>
            </p:nvSpPr>
            <p:spPr>
              <a:xfrm>
                <a:off x="0" y="0"/>
                <a:ext cx="1334499" cy="46242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4320"/>
                    </a:lnTo>
                    <a:lnTo>
                      <a:pt x="21600" y="17280"/>
                    </a:lnTo>
                    <a:close/>
                  </a:path>
                </a:pathLst>
              </a:custGeom>
              <a:gradFill flip="none" rotWithShape="1">
                <a:gsLst>
                  <a:gs pos="0">
                    <a:srgbClr val="B8FFB0"/>
                  </a:gs>
                  <a:gs pos="35000">
                    <a:srgbClr val="CCFFC7"/>
                  </a:gs>
                  <a:gs pos="100000">
                    <a:srgbClr val="ECFFEA"/>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889000" rtl="0">
                  <a:lnSpc>
                    <a:spcPct val="90000"/>
                  </a:lnSpc>
                  <a:spcBef>
                    <a:spcPts val="700"/>
                  </a:spcBef>
                  <a:defRPr sz="2000"/>
                </a:pPr>
                <a:endParaRPr/>
              </a:p>
            </p:txBody>
          </p:sp>
          <p:sp>
            <p:nvSpPr>
              <p:cNvPr id="14" name="العمل العلاجي ليس تكراراً آلياً للإجراءات والأنشطة التي استخدمت في عملية التعليم الأولي."/>
              <p:cNvSpPr txBox="1"/>
              <p:nvPr/>
            </p:nvSpPr>
            <p:spPr>
              <a:xfrm>
                <a:off x="0" y="492349"/>
                <a:ext cx="1334499" cy="3639590"/>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p>
                <a:pPr algn="ctr" defTabSz="889000" rtl="0">
                  <a:lnSpc>
                    <a:spcPct val="90000"/>
                  </a:lnSpc>
                  <a:spcBef>
                    <a:spcPts val="800"/>
                  </a:spcBef>
                  <a:defRPr sz="2000" b="1"/>
                </a:pPr>
                <a:r>
                  <a:t>العمل العلاجي ليس تكراراً آلياً للإجراءات والأنشطة التي استخدمت في عملية التعليم الأولي.</a:t>
                </a:r>
              </a:p>
            </p:txBody>
          </p:sp>
        </p:grpSp>
        <p:grpSp>
          <p:nvGrpSpPr>
            <p:cNvPr id="7" name="تجميع"/>
            <p:cNvGrpSpPr/>
            <p:nvPr/>
          </p:nvGrpSpPr>
          <p:grpSpPr>
            <a:xfrm>
              <a:off x="4303755" y="0"/>
              <a:ext cx="1334500" cy="4624289"/>
              <a:chOff x="0" y="0"/>
              <a:chExt cx="1334499" cy="4624288"/>
            </a:xfrm>
          </p:grpSpPr>
          <p:sp>
            <p:nvSpPr>
              <p:cNvPr id="11" name="شكل"/>
              <p:cNvSpPr/>
              <p:nvPr/>
            </p:nvSpPr>
            <p:spPr>
              <a:xfrm>
                <a:off x="0" y="0"/>
                <a:ext cx="1334499" cy="46242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4320"/>
                    </a:lnTo>
                    <a:lnTo>
                      <a:pt x="21600" y="17280"/>
                    </a:lnTo>
                    <a:close/>
                  </a:path>
                </a:pathLst>
              </a:custGeom>
              <a:gradFill flip="none" rotWithShape="1">
                <a:gsLst>
                  <a:gs pos="0">
                    <a:srgbClr val="F1FFB6"/>
                  </a:gs>
                  <a:gs pos="35000">
                    <a:srgbClr val="F4FFCB"/>
                  </a:gs>
                  <a:gs pos="100000">
                    <a:srgbClr val="FBFFEB"/>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889000" rtl="0">
                  <a:lnSpc>
                    <a:spcPct val="90000"/>
                  </a:lnSpc>
                  <a:spcBef>
                    <a:spcPts val="700"/>
                  </a:spcBef>
                  <a:defRPr sz="2000"/>
                </a:pPr>
                <a:endParaRPr/>
              </a:p>
            </p:txBody>
          </p:sp>
          <p:sp>
            <p:nvSpPr>
              <p:cNvPr id="12" name="مراعاة الفروق الفردية بحيث يتناسب العمل العلاجي مع قدرات جميع مستويات أفراد الفئة المستهدفة."/>
              <p:cNvSpPr txBox="1"/>
              <p:nvPr/>
            </p:nvSpPr>
            <p:spPr>
              <a:xfrm>
                <a:off x="0" y="658271"/>
                <a:ext cx="1334499" cy="3307746"/>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p>
                <a:pPr algn="ctr" defTabSz="889000" rtl="0">
                  <a:lnSpc>
                    <a:spcPct val="90000"/>
                  </a:lnSpc>
                  <a:spcBef>
                    <a:spcPts val="800"/>
                  </a:spcBef>
                  <a:defRPr sz="2000" b="1"/>
                </a:pPr>
                <a:r>
                  <a:t>مراعاة الفروق الفردية بحيث يتناسب العمل العلاجي مع قدرات جميع مستويات أفراد الفئة المستهدفة.</a:t>
                </a:r>
              </a:p>
            </p:txBody>
          </p:sp>
        </p:grpSp>
        <p:grpSp>
          <p:nvGrpSpPr>
            <p:cNvPr id="8" name="تجميع"/>
            <p:cNvGrpSpPr/>
            <p:nvPr/>
          </p:nvGrpSpPr>
          <p:grpSpPr>
            <a:xfrm>
              <a:off x="5738341" y="0"/>
              <a:ext cx="1334500" cy="4624289"/>
              <a:chOff x="0" y="0"/>
              <a:chExt cx="1334499" cy="4624288"/>
            </a:xfrm>
          </p:grpSpPr>
          <p:sp>
            <p:nvSpPr>
              <p:cNvPr id="9" name="شكل"/>
              <p:cNvSpPr/>
              <p:nvPr/>
            </p:nvSpPr>
            <p:spPr>
              <a:xfrm>
                <a:off x="0" y="0"/>
                <a:ext cx="1334499" cy="4624288"/>
              </a:xfrm>
              <a:custGeom>
                <a:avLst/>
                <a:gdLst/>
                <a:ahLst/>
                <a:cxnLst>
                  <a:cxn ang="0">
                    <a:pos x="wd2" y="hd2"/>
                  </a:cxn>
                  <a:cxn ang="5400000">
                    <a:pos x="wd2" y="hd2"/>
                  </a:cxn>
                  <a:cxn ang="10800000">
                    <a:pos x="wd2" y="hd2"/>
                  </a:cxn>
                  <a:cxn ang="16200000">
                    <a:pos x="wd2" y="hd2"/>
                  </a:cxn>
                </a:cxnLst>
                <a:rect l="0" t="0" r="r" b="b"/>
                <a:pathLst>
                  <a:path w="21600" h="21600" extrusionOk="0">
                    <a:moveTo>
                      <a:pt x="0" y="21600"/>
                    </a:moveTo>
                    <a:lnTo>
                      <a:pt x="0" y="0"/>
                    </a:lnTo>
                    <a:lnTo>
                      <a:pt x="21600" y="4320"/>
                    </a:lnTo>
                    <a:lnTo>
                      <a:pt x="21600" y="17280"/>
                    </a:lnTo>
                    <a:close/>
                  </a:path>
                </a:pathLst>
              </a:cu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889000" rtl="0">
                  <a:lnSpc>
                    <a:spcPct val="90000"/>
                  </a:lnSpc>
                  <a:spcBef>
                    <a:spcPts val="700"/>
                  </a:spcBef>
                  <a:defRPr sz="2000"/>
                </a:pPr>
                <a:endParaRPr/>
              </a:p>
            </p:txBody>
          </p:sp>
          <p:sp>
            <p:nvSpPr>
              <p:cNvPr id="10" name="التركيز على الأنشطة الخاصة بالمستويات الضعيفة من الطلبة."/>
              <p:cNvSpPr txBox="1"/>
              <p:nvPr/>
            </p:nvSpPr>
            <p:spPr>
              <a:xfrm>
                <a:off x="0" y="1321959"/>
                <a:ext cx="1334499" cy="19803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0" tIns="0" rIns="0" bIns="0" numCol="1" anchor="ctr">
                <a:spAutoFit/>
              </a:bodyPr>
              <a:lstStyle/>
              <a:p>
                <a:pPr algn="ctr" defTabSz="889000" rtl="0">
                  <a:lnSpc>
                    <a:spcPct val="90000"/>
                  </a:lnSpc>
                  <a:spcBef>
                    <a:spcPts val="800"/>
                  </a:spcBef>
                  <a:defRPr sz="2000" b="1"/>
                </a:pPr>
                <a:r>
                  <a:t>التركيز على الأنشطة الخاصة بالمستويات الضعيفة من الطلبة.</a:t>
                </a:r>
              </a:p>
            </p:txBody>
          </p:sp>
        </p:grpSp>
      </p:grpSp>
      <p:pic>
        <p:nvPicPr>
          <p:cNvPr id="19" name="صورة 18" descr="IMG-3197.jpg"/>
          <p:cNvPicPr>
            <a:picLocks noChangeAspect="1"/>
          </p:cNvPicPr>
          <p:nvPr/>
        </p:nvPicPr>
        <p:blipFill>
          <a:blip r:embed="rId2" cstate="print"/>
          <a:stretch>
            <a:fillRect/>
          </a:stretch>
        </p:blipFill>
        <p:spPr>
          <a:xfrm>
            <a:off x="357158" y="785794"/>
            <a:ext cx="2286016" cy="1571636"/>
          </a:xfrm>
          <a:prstGeom prst="rect">
            <a:avLst/>
          </a:prstGeom>
        </p:spPr>
      </p:pic>
    </p:spTree>
    <p:extLst>
      <p:ext uri="{BB962C8B-B14F-4D97-AF65-F5344CB8AC3E}">
        <p14:creationId xmlns:p14="http://schemas.microsoft.com/office/powerpoint/2010/main" xmlns="" val="24209343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عنصر نائب للمحتوى 3"/>
          <p:cNvPicPr>
            <a:picLocks noGrp="1" noChangeAspect="1"/>
          </p:cNvPicPr>
          <p:nvPr>
            <p:ph idx="1"/>
          </p:nvPr>
        </p:nvPicPr>
        <p:blipFill>
          <a:blip r:embed="rId2">
            <a:extLst>
              <a:ext uri="{28A0092B-C50C-407E-A947-70E740481C1C}">
                <a14:useLocalDpi xmlns:a14="http://schemas.microsoft.com/office/drawing/2010/main" xmlns="" val="0"/>
              </a:ext>
            </a:extLst>
          </a:blip>
          <a:stretch>
            <a:fillRect/>
          </a:stretch>
        </p:blipFill>
        <p:spPr>
          <a:xfrm>
            <a:off x="1143000" y="2214554"/>
            <a:ext cx="6858000" cy="4020352"/>
          </a:xfrm>
        </p:spPr>
      </p:pic>
      <p:sp>
        <p:nvSpPr>
          <p:cNvPr id="3" name="مستطيل 2"/>
          <p:cNvSpPr/>
          <p:nvPr/>
        </p:nvSpPr>
        <p:spPr>
          <a:xfrm>
            <a:off x="10715668" y="1000108"/>
            <a:ext cx="3286148" cy="369332"/>
          </a:xfrm>
          <a:prstGeom prst="rect">
            <a:avLst/>
          </a:prstGeom>
        </p:spPr>
        <p:txBody>
          <a:bodyPr wrap="square">
            <a:spAutoFit/>
          </a:bodyPr>
          <a:lstStyle/>
          <a:p>
            <a:pPr algn="ctr"/>
            <a:endParaRPr lang="ar-SA" dirty="0"/>
          </a:p>
        </p:txBody>
      </p:sp>
      <p:pic>
        <p:nvPicPr>
          <p:cNvPr id="5" name="صورة 4" descr="IMG-3197.jpg"/>
          <p:cNvPicPr>
            <a:picLocks noChangeAspect="1"/>
          </p:cNvPicPr>
          <p:nvPr/>
        </p:nvPicPr>
        <p:blipFill>
          <a:blip r:embed="rId3" cstate="print"/>
          <a:stretch>
            <a:fillRect/>
          </a:stretch>
        </p:blipFill>
        <p:spPr>
          <a:xfrm>
            <a:off x="928662" y="642918"/>
            <a:ext cx="3357586" cy="1428760"/>
          </a:xfrm>
          <a:prstGeom prst="rect">
            <a:avLst/>
          </a:prstGeom>
        </p:spPr>
      </p:pic>
    </p:spTree>
    <p:extLst>
      <p:ext uri="{BB962C8B-B14F-4D97-AF65-F5344CB8AC3E}">
        <p14:creationId xmlns:p14="http://schemas.microsoft.com/office/powerpoint/2010/main" xmlns="" val="287040517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352928" cy="5715040"/>
          </a:xfrm>
        </p:spPr>
        <p:txBody>
          <a:bodyPr>
            <a:normAutofit fontScale="90000"/>
          </a:bodyPr>
          <a:lstStyle/>
          <a:p>
            <a:pPr marL="285750" indent="-285750" algn="r">
              <a:defRPr sz="2000" b="1"/>
            </a:pPr>
            <a:r>
              <a:rPr lang="en-US" sz="4400" dirty="0" smtClean="0"/>
              <a:t>:</a:t>
            </a:r>
            <a:r>
              <a:rPr lang="ar-SA" sz="4400" dirty="0" smtClean="0"/>
              <a:t>بناء الخطة العلاجية </a:t>
            </a:r>
            <a:r>
              <a:rPr lang="ar-SA" sz="4400" i="1" dirty="0" smtClean="0"/>
              <a:t>وتنفيذها</a:t>
            </a:r>
            <a:r>
              <a:rPr lang="ar-SA" sz="4800" i="1" dirty="0" smtClean="0"/>
              <a:t/>
            </a:r>
            <a:br>
              <a:rPr lang="ar-SA" sz="4800" i="1" dirty="0" smtClean="0"/>
            </a:br>
            <a:r>
              <a:rPr lang="ar-SA" sz="3600" dirty="0" smtClean="0"/>
              <a:t>عند بناء الخطة العلاجية لابد من ربط المحتوى التعليمي بحياة الطالب البدء مع الطالب من حيث مستواه وما يعرف.</a:t>
            </a:r>
            <a:br>
              <a:rPr lang="ar-SA" sz="3600" dirty="0" smtClean="0"/>
            </a:br>
            <a:r>
              <a:rPr lang="ar-SA" sz="3600" dirty="0" smtClean="0"/>
              <a:t>إشعار الطالب بقدرته على التعلم وتقوية ثقته بنفسه.</a:t>
            </a:r>
            <a:br>
              <a:rPr lang="ar-SA" sz="3600" dirty="0" smtClean="0"/>
            </a:br>
            <a:r>
              <a:rPr lang="ar-SA" sz="3600" dirty="0" smtClean="0"/>
              <a:t>تشويق الطالب للمهمة التعليمية واستثارة دافعيته باستمرار.</a:t>
            </a:r>
            <a:br>
              <a:rPr lang="ar-SA" sz="3600" dirty="0" smtClean="0"/>
            </a:br>
            <a:r>
              <a:rPr lang="ar-SA" sz="3600" dirty="0" smtClean="0"/>
              <a:t>استخدام طرائق وأساليب التعليم التي تتناسب وأنماط تفكير الطالب.</a:t>
            </a:r>
            <a:br>
              <a:rPr lang="ar-SA" sz="3600" dirty="0" smtClean="0"/>
            </a:br>
            <a:r>
              <a:rPr lang="ar-SA" sz="3600" dirty="0" smtClean="0"/>
              <a:t>استخدام أساليب التعزيز الإيجابي الملائمة.</a:t>
            </a:r>
            <a:br>
              <a:rPr lang="ar-SA" sz="3600" dirty="0" smtClean="0"/>
            </a:br>
            <a:r>
              <a:rPr lang="ar-SA" sz="3600" dirty="0" smtClean="0"/>
              <a:t>مراعاة التدريب الحسي قبل المجرد عند لزومه.</a:t>
            </a:r>
            <a:br>
              <a:rPr lang="ar-SA" sz="3600" dirty="0" smtClean="0"/>
            </a:br>
            <a:r>
              <a:rPr lang="ar-SA" sz="3600" dirty="0" smtClean="0"/>
              <a:t>الربط بين ما يعرفه الطالب وما يتعلمه حديثاً.</a:t>
            </a:r>
            <a:r>
              <a:rPr lang="ar-SA" sz="4000" dirty="0" smtClean="0"/>
              <a:t/>
            </a:r>
            <a:br>
              <a:rPr lang="ar-SA" sz="4000" dirty="0" smtClean="0"/>
            </a:br>
            <a:endParaRPr lang="ar-SA" sz="4000" dirty="0"/>
          </a:p>
        </p:txBody>
      </p:sp>
      <p:pic>
        <p:nvPicPr>
          <p:cNvPr id="3" name="صورة 5" descr="صورة 5"/>
          <p:cNvPicPr>
            <a:picLocks noChangeAspect="1"/>
          </p:cNvPicPr>
          <p:nvPr/>
        </p:nvPicPr>
        <p:blipFill>
          <a:blip r:embed="rId2">
            <a:extLst/>
          </a:blip>
          <a:stretch>
            <a:fillRect/>
          </a:stretch>
        </p:blipFill>
        <p:spPr>
          <a:xfrm>
            <a:off x="357158" y="4071942"/>
            <a:ext cx="2430339" cy="2214578"/>
          </a:xfrm>
          <a:prstGeom prst="rect">
            <a:avLst/>
          </a:prstGeom>
          <a:ln w="12700">
            <a:miter lim="400000"/>
          </a:ln>
        </p:spPr>
      </p:pic>
      <p:pic>
        <p:nvPicPr>
          <p:cNvPr id="4" name="صورة 3" descr="IMG-3197.jpg"/>
          <p:cNvPicPr>
            <a:picLocks noChangeAspect="1"/>
          </p:cNvPicPr>
          <p:nvPr/>
        </p:nvPicPr>
        <p:blipFill>
          <a:blip r:embed="rId3" cstate="print"/>
          <a:stretch>
            <a:fillRect/>
          </a:stretch>
        </p:blipFill>
        <p:spPr>
          <a:xfrm>
            <a:off x="785786" y="642918"/>
            <a:ext cx="2500330" cy="1357322"/>
          </a:xfrm>
          <a:prstGeom prst="rect">
            <a:avLst/>
          </a:prstGeom>
        </p:spPr>
      </p:pic>
    </p:spTree>
    <p:extLst>
      <p:ext uri="{BB962C8B-B14F-4D97-AF65-F5344CB8AC3E}">
        <p14:creationId xmlns:p14="http://schemas.microsoft.com/office/powerpoint/2010/main" xmlns="" val="132410610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1500174"/>
            <a:ext cx="8710618" cy="4286280"/>
          </a:xfrm>
        </p:spPr>
        <p:txBody>
          <a:bodyPr>
            <a:noAutofit/>
          </a:bodyPr>
          <a:lstStyle/>
          <a:p>
            <a:pPr algn="r"/>
            <a:r>
              <a:rPr lang="ar-SA" sz="3200" dirty="0" smtClean="0"/>
              <a:t>تشجيع</a:t>
            </a:r>
            <a:r>
              <a:rPr lang="ar-SA" sz="3200" b="1" dirty="0" smtClean="0"/>
              <a:t> الطلبة على تجريب ما يتعلمونه في البيت وفي الحياة اليومية.</a:t>
            </a:r>
            <a:br>
              <a:rPr lang="ar-SA" sz="3200" b="1" dirty="0" smtClean="0"/>
            </a:br>
            <a:r>
              <a:rPr lang="ar-SA" sz="3200" b="1" dirty="0" smtClean="0"/>
              <a:t>تكليف الطلبة بواجبات مناسبة وهادفة.</a:t>
            </a:r>
            <a:br>
              <a:rPr lang="ar-SA" sz="3200" b="1" dirty="0" smtClean="0"/>
            </a:br>
            <a:r>
              <a:rPr lang="ar-SA" sz="3200" b="1" dirty="0" smtClean="0"/>
              <a:t>إعطاء الطالب الوقت الكافي الذي يتناسب مع سرعته في التعلم.</a:t>
            </a:r>
            <a:br>
              <a:rPr lang="ar-SA" sz="3200" b="1" dirty="0" smtClean="0"/>
            </a:br>
            <a:r>
              <a:rPr lang="ar-SA" sz="3200" b="1" dirty="0" smtClean="0"/>
              <a:t>استخدام الوسائل التعليمية المناسبة.</a:t>
            </a:r>
            <a:br>
              <a:rPr lang="ar-SA" sz="3200" b="1" dirty="0" smtClean="0"/>
            </a:br>
            <a:r>
              <a:rPr lang="ar-SA" sz="3200" b="1" dirty="0" smtClean="0"/>
              <a:t>تشجيع الطالب على أن يتعلم بالعمل ما أمكن.</a:t>
            </a:r>
            <a:br>
              <a:rPr lang="ar-SA" sz="3200" b="1" dirty="0" smtClean="0"/>
            </a:br>
            <a:r>
              <a:rPr lang="ar-SA" sz="3200" b="1" dirty="0" smtClean="0"/>
              <a:t>تجنب إصدار الأحكام التقويمية المحبطة.</a:t>
            </a:r>
            <a:br>
              <a:rPr lang="ar-SA" sz="3200" b="1" dirty="0" smtClean="0"/>
            </a:br>
            <a:r>
              <a:rPr lang="ar-SA" sz="3200" b="1" dirty="0" smtClean="0"/>
              <a:t>مقارنة الطالب بنفسه بدلاً من مقارنته بزملائه.</a:t>
            </a:r>
            <a:br>
              <a:rPr lang="ar-SA" sz="3200" b="1" dirty="0" smtClean="0"/>
            </a:br>
            <a:r>
              <a:rPr lang="ar-SA" sz="3200" b="1" dirty="0" smtClean="0"/>
              <a:t>تشجيع الطلبة على التعلم من بعضهم البعض</a:t>
            </a:r>
            <a:endParaRPr lang="ar-SA" sz="3200" b="1" dirty="0"/>
          </a:p>
        </p:txBody>
      </p:sp>
      <p:pic>
        <p:nvPicPr>
          <p:cNvPr id="3" name="صورة 2" descr="IMG-3197.jpg"/>
          <p:cNvPicPr>
            <a:picLocks noChangeAspect="1"/>
          </p:cNvPicPr>
          <p:nvPr/>
        </p:nvPicPr>
        <p:blipFill>
          <a:blip r:embed="rId2" cstate="print"/>
          <a:stretch>
            <a:fillRect/>
          </a:stretch>
        </p:blipFill>
        <p:spPr>
          <a:xfrm>
            <a:off x="357158" y="571480"/>
            <a:ext cx="2500330" cy="1285884"/>
          </a:xfrm>
          <a:prstGeom prst="rect">
            <a:avLst/>
          </a:prstGeom>
        </p:spPr>
      </p:pic>
      <p:pic>
        <p:nvPicPr>
          <p:cNvPr id="4" name="Picture 6"/>
          <p:cNvPicPr>
            <a:picLocks noChangeAspect="1"/>
          </p:cNvPicPr>
          <p:nvPr/>
        </p:nvPicPr>
        <p:blipFill>
          <a:blip r:embed="rId3" cstate="print">
            <a:extLst>
              <a:ext uri="{28A0092B-C50C-407E-A947-70E740481C1C}">
                <a14:useLocalDpi xmlns="" xmlns:a14="http://schemas.microsoft.com/office/drawing/2010/main" val="0"/>
              </a:ext>
            </a:extLst>
          </a:blip>
          <a:stretch>
            <a:fillRect/>
          </a:stretch>
        </p:blipFill>
        <p:spPr>
          <a:xfrm>
            <a:off x="1142976" y="2786058"/>
            <a:ext cx="1428760" cy="2500330"/>
          </a:xfrm>
          <a:prstGeom prst="rect">
            <a:avLst/>
          </a:prstGeom>
        </p:spPr>
      </p:pic>
      <p:pic>
        <p:nvPicPr>
          <p:cNvPr id="5" name="Picture 2" descr="C:\Users\DELL\Desktop\حقيبة التعلم النشط\طرق التدريس\brainstorm_conference_PA_500_clr_3085.gif"/>
          <p:cNvPicPr>
            <a:picLocks noChangeAspect="1" noChangeArrowheads="1" noCrop="1"/>
          </p:cNvPicPr>
          <p:nvPr/>
        </p:nvPicPr>
        <p:blipFill>
          <a:blip r:embed="rId4" cstate="print">
            <a:extLst>
              <a:ext uri="{28A0092B-C50C-407E-A947-70E740481C1C}">
                <a14:useLocalDpi xmlns="" xmlns:a14="http://schemas.microsoft.com/office/drawing/2010/main" val="0"/>
              </a:ext>
            </a:extLst>
          </a:blip>
          <a:srcRect/>
          <a:stretch>
            <a:fillRect/>
          </a:stretch>
        </p:blipFill>
        <p:spPr bwMode="auto">
          <a:xfrm>
            <a:off x="0" y="4214818"/>
            <a:ext cx="3571868" cy="2357454"/>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p14="http://schemas.microsoft.com/office/powerpoint/2010/main" xmlns="" val="865663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642918"/>
            <a:ext cx="8501122" cy="5732710"/>
          </a:xfrm>
        </p:spPr>
        <p:txBody>
          <a:bodyPr>
            <a:noAutofit/>
          </a:bodyPr>
          <a:lstStyle/>
          <a:p>
            <a:pPr marL="342900" indent="-342900" algn="r">
              <a:defRPr sz="2400" b="1"/>
            </a:pPr>
            <a:r>
              <a:rPr lang="en-US" sz="4000" dirty="0" smtClean="0"/>
              <a:t/>
            </a:r>
            <a:br>
              <a:rPr lang="en-US" sz="4000" dirty="0" smtClean="0"/>
            </a:br>
            <a:r>
              <a:rPr lang="en-US" sz="4000" dirty="0" smtClean="0"/>
              <a:t/>
            </a:r>
            <a:br>
              <a:rPr lang="en-US" sz="4000" dirty="0" smtClean="0"/>
            </a:br>
            <a:r>
              <a:rPr lang="ar-SA" sz="4000" dirty="0" smtClean="0"/>
              <a:t>تقويم الخطة العلاجية :</a:t>
            </a:r>
            <a:r>
              <a:rPr lang="ar-SA" sz="3600" dirty="0" smtClean="0"/>
              <a:t/>
            </a:r>
            <a:br>
              <a:rPr lang="ar-SA" sz="3600" dirty="0" smtClean="0"/>
            </a:br>
            <a:r>
              <a:rPr lang="ar-SA" sz="3600" dirty="0" smtClean="0"/>
              <a:t>ومقارنة هل كانت فاعلة مع كل الطلبة؟ (اختبار بعدي) بالاختبار القبلي</a:t>
            </a:r>
            <a:br>
              <a:rPr lang="ar-SA" sz="3600" dirty="0" smtClean="0"/>
            </a:br>
            <a:r>
              <a:rPr lang="ar-SA" sz="3600" dirty="0" smtClean="0"/>
              <a:t>هل ما زال هنالك طلبة يحتاجون للمتابعة؟</a:t>
            </a:r>
            <a:br>
              <a:rPr lang="ar-SA" sz="3600" dirty="0" smtClean="0"/>
            </a:br>
            <a:r>
              <a:rPr lang="ar-SA" sz="3600" dirty="0" smtClean="0"/>
              <a:t>في أي المجالات ؟</a:t>
            </a:r>
            <a:br>
              <a:rPr lang="ar-SA" sz="3600" dirty="0" smtClean="0"/>
            </a:br>
            <a:r>
              <a:rPr lang="ar-SA" sz="3600" dirty="0" smtClean="0"/>
              <a:t>ما الجوانب التي كانت فيها الخطة العلاجية فاعلة؟</a:t>
            </a:r>
            <a:br>
              <a:rPr lang="ar-SA" sz="3600" dirty="0" smtClean="0"/>
            </a:br>
            <a:r>
              <a:rPr lang="ar-SA" sz="3600" dirty="0" smtClean="0"/>
              <a:t>ما الجوانب التي لم تكن فيها الخطة العلاجية فاعلة؟</a:t>
            </a:r>
            <a:br>
              <a:rPr lang="ar-SA" sz="3600" dirty="0" smtClean="0"/>
            </a:br>
            <a:r>
              <a:rPr lang="ar-SA" sz="3600" dirty="0" smtClean="0"/>
              <a:t>ما الأسباب وراء ذلك؟</a:t>
            </a:r>
            <a:br>
              <a:rPr lang="ar-SA" sz="3600" dirty="0" smtClean="0"/>
            </a:br>
            <a:r>
              <a:rPr lang="ar-SA" sz="3600" dirty="0" smtClean="0"/>
              <a:t>هل يمكن إجراء التعديل المناسب على نشاطات </a:t>
            </a:r>
            <a:r>
              <a:rPr lang="ar-SA" sz="4000" dirty="0" smtClean="0"/>
              <a:t>الخطة؟</a:t>
            </a:r>
            <a:endParaRPr lang="ar-SA" sz="4000" dirty="0"/>
          </a:p>
        </p:txBody>
      </p:sp>
      <p:pic>
        <p:nvPicPr>
          <p:cNvPr id="4" name="صورة 3" descr="IMG-3197.jpg"/>
          <p:cNvPicPr>
            <a:picLocks noChangeAspect="1"/>
          </p:cNvPicPr>
          <p:nvPr/>
        </p:nvPicPr>
        <p:blipFill>
          <a:blip r:embed="rId2" cstate="print"/>
          <a:stretch>
            <a:fillRect/>
          </a:stretch>
        </p:blipFill>
        <p:spPr>
          <a:xfrm>
            <a:off x="785786" y="428604"/>
            <a:ext cx="2357454" cy="1428760"/>
          </a:xfrm>
          <a:prstGeom prst="rect">
            <a:avLst/>
          </a:prstGeom>
        </p:spPr>
      </p:pic>
      <p:pic>
        <p:nvPicPr>
          <p:cNvPr id="5" name="صورة 3" descr="صورة 3"/>
          <p:cNvPicPr>
            <a:picLocks noChangeAspect="1"/>
          </p:cNvPicPr>
          <p:nvPr/>
        </p:nvPicPr>
        <p:blipFill>
          <a:blip r:embed="rId3">
            <a:extLst/>
          </a:blip>
          <a:stretch>
            <a:fillRect/>
          </a:stretch>
        </p:blipFill>
        <p:spPr>
          <a:xfrm>
            <a:off x="285720" y="3143248"/>
            <a:ext cx="1857388" cy="2143140"/>
          </a:xfrm>
          <a:prstGeom prst="rect">
            <a:avLst/>
          </a:prstGeom>
          <a:ln w="12700">
            <a:miter lim="400000"/>
          </a:ln>
        </p:spPr>
      </p:pic>
    </p:spTree>
    <p:extLst>
      <p:ext uri="{BB962C8B-B14F-4D97-AF65-F5344CB8AC3E}">
        <p14:creationId xmlns:p14="http://schemas.microsoft.com/office/powerpoint/2010/main" xmlns="" val="92078862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وان 3"/>
          <p:cNvSpPr>
            <a:spLocks noGrp="1"/>
          </p:cNvSpPr>
          <p:nvPr>
            <p:ph type="title"/>
          </p:nvPr>
        </p:nvSpPr>
        <p:spPr>
          <a:xfrm>
            <a:off x="457200" y="1857364"/>
            <a:ext cx="8229600" cy="1000132"/>
          </a:xfrm>
        </p:spPr>
        <p:txBody>
          <a:bodyPr/>
          <a:lstStyle/>
          <a:p>
            <a:r>
              <a:rPr lang="ar-SA" dirty="0" smtClean="0"/>
              <a:t>نموذج مقترح للهيكل التنظيمي للخطة العلاجية :</a:t>
            </a:r>
            <a:endParaRPr lang="ar-SA" dirty="0"/>
          </a:p>
        </p:txBody>
      </p:sp>
      <p:graphicFrame>
        <p:nvGraphicFramePr>
          <p:cNvPr id="6" name="عنصر نائب للمحتوى 5"/>
          <p:cNvGraphicFramePr>
            <a:graphicFrameLocks noGrp="1"/>
          </p:cNvGraphicFramePr>
          <p:nvPr>
            <p:ph idx="1"/>
          </p:nvPr>
        </p:nvGraphicFramePr>
        <p:xfrm>
          <a:off x="428596" y="3429000"/>
          <a:ext cx="8229600" cy="3065474"/>
        </p:xfrm>
        <a:graphic>
          <a:graphicData uri="http://schemas.openxmlformats.org/drawingml/2006/table">
            <a:tbl>
              <a:tblPr rtl="1" firstRow="1" bandRow="1">
                <a:tableStyleId>{5C22544A-7EE6-4342-B048-85BDC9FD1C3A}</a:tableStyleId>
              </a:tblPr>
              <a:tblGrid>
                <a:gridCol w="1371600"/>
                <a:gridCol w="1371600"/>
                <a:gridCol w="1371600"/>
                <a:gridCol w="1371600"/>
                <a:gridCol w="1371600"/>
                <a:gridCol w="1371600"/>
              </a:tblGrid>
              <a:tr h="1532737">
                <a:tc>
                  <a:txBody>
                    <a:bodyPr/>
                    <a:lstStyle/>
                    <a:p>
                      <a:pPr rtl="1"/>
                      <a:r>
                        <a:rPr lang="ar-SA" sz="2800" dirty="0" smtClean="0"/>
                        <a:t>الفئة المستهدفة </a:t>
                      </a:r>
                      <a:endParaRPr lang="ar-SA" sz="2800" dirty="0"/>
                    </a:p>
                  </a:txBody>
                  <a:tcPr>
                    <a:solidFill>
                      <a:srgbClr val="92D050"/>
                    </a:solidFill>
                  </a:tcPr>
                </a:tc>
                <a:tc>
                  <a:txBody>
                    <a:bodyPr/>
                    <a:lstStyle/>
                    <a:p>
                      <a:pPr rtl="1"/>
                      <a:r>
                        <a:rPr lang="ar-SA" sz="2800" dirty="0" smtClean="0"/>
                        <a:t>جانب الضعف المحدد</a:t>
                      </a:r>
                      <a:endParaRPr lang="ar-SA" sz="2800" dirty="0"/>
                    </a:p>
                  </a:txBody>
                  <a:tcPr>
                    <a:solidFill>
                      <a:srgbClr val="92D050"/>
                    </a:solidFill>
                  </a:tcPr>
                </a:tc>
                <a:tc>
                  <a:txBody>
                    <a:bodyPr/>
                    <a:lstStyle/>
                    <a:p>
                      <a:pPr rtl="1"/>
                      <a:r>
                        <a:rPr lang="ar-SA" sz="2800" dirty="0" smtClean="0"/>
                        <a:t>الأهداف والنتاجات التعليمية </a:t>
                      </a:r>
                      <a:endParaRPr lang="ar-SA" sz="2800" dirty="0"/>
                    </a:p>
                  </a:txBody>
                  <a:tcPr>
                    <a:solidFill>
                      <a:srgbClr val="92D050"/>
                    </a:solidFill>
                  </a:tcPr>
                </a:tc>
                <a:tc>
                  <a:txBody>
                    <a:bodyPr/>
                    <a:lstStyle/>
                    <a:p>
                      <a:pPr rtl="1"/>
                      <a:r>
                        <a:rPr lang="ar-SA" sz="2800" dirty="0" smtClean="0"/>
                        <a:t>الإجراءات العلاجية المقترحة </a:t>
                      </a:r>
                      <a:endParaRPr lang="ar-SA" sz="2800" dirty="0"/>
                    </a:p>
                  </a:txBody>
                  <a:tcPr>
                    <a:solidFill>
                      <a:srgbClr val="92D050"/>
                    </a:solidFill>
                  </a:tcPr>
                </a:tc>
                <a:tc>
                  <a:txBody>
                    <a:bodyPr/>
                    <a:lstStyle/>
                    <a:p>
                      <a:pPr rtl="1"/>
                      <a:r>
                        <a:rPr lang="ar-SA" sz="2800" dirty="0" smtClean="0"/>
                        <a:t>التقويم وأدواته </a:t>
                      </a:r>
                      <a:endParaRPr lang="ar-SA" sz="2800" dirty="0"/>
                    </a:p>
                  </a:txBody>
                  <a:tcPr>
                    <a:solidFill>
                      <a:srgbClr val="92D050"/>
                    </a:solidFill>
                  </a:tcPr>
                </a:tc>
                <a:tc>
                  <a:txBody>
                    <a:bodyPr/>
                    <a:lstStyle/>
                    <a:p>
                      <a:pPr rtl="1"/>
                      <a:r>
                        <a:rPr lang="ar-SA" sz="2800" dirty="0" smtClean="0"/>
                        <a:t>نتائج التقويم </a:t>
                      </a:r>
                      <a:endParaRPr lang="ar-SA" sz="2800" dirty="0"/>
                    </a:p>
                  </a:txBody>
                  <a:tcPr>
                    <a:solidFill>
                      <a:srgbClr val="92D050"/>
                    </a:solidFill>
                  </a:tcPr>
                </a:tc>
              </a:tr>
              <a:tr h="1532737">
                <a:tc>
                  <a:txBody>
                    <a:bodyPr/>
                    <a:lstStyle/>
                    <a:p>
                      <a:pPr rtl="1"/>
                      <a:endParaRPr lang="ar-SA" dirty="0"/>
                    </a:p>
                  </a:txBody>
                  <a:tcPr>
                    <a:solidFill>
                      <a:srgbClr val="92D050"/>
                    </a:solidFill>
                  </a:tcPr>
                </a:tc>
                <a:tc>
                  <a:txBody>
                    <a:bodyPr/>
                    <a:lstStyle/>
                    <a:p>
                      <a:pPr rtl="1"/>
                      <a:endParaRPr lang="ar-SA" dirty="0"/>
                    </a:p>
                  </a:txBody>
                  <a:tcPr>
                    <a:solidFill>
                      <a:srgbClr val="92D050"/>
                    </a:solidFill>
                  </a:tcPr>
                </a:tc>
                <a:tc>
                  <a:txBody>
                    <a:bodyPr/>
                    <a:lstStyle/>
                    <a:p>
                      <a:pPr rtl="1"/>
                      <a:endParaRPr lang="ar-SA" dirty="0"/>
                    </a:p>
                  </a:txBody>
                  <a:tcPr>
                    <a:solidFill>
                      <a:srgbClr val="92D050"/>
                    </a:solidFill>
                  </a:tcPr>
                </a:tc>
                <a:tc>
                  <a:txBody>
                    <a:bodyPr/>
                    <a:lstStyle/>
                    <a:p>
                      <a:pPr rtl="1"/>
                      <a:endParaRPr lang="ar-SA" dirty="0"/>
                    </a:p>
                  </a:txBody>
                  <a:tcPr>
                    <a:solidFill>
                      <a:srgbClr val="92D050"/>
                    </a:solidFill>
                  </a:tcPr>
                </a:tc>
                <a:tc>
                  <a:txBody>
                    <a:bodyPr/>
                    <a:lstStyle/>
                    <a:p>
                      <a:pPr rtl="1"/>
                      <a:endParaRPr lang="ar-SA" dirty="0"/>
                    </a:p>
                  </a:txBody>
                  <a:tcPr>
                    <a:solidFill>
                      <a:srgbClr val="92D050"/>
                    </a:solidFill>
                  </a:tcPr>
                </a:tc>
                <a:tc>
                  <a:txBody>
                    <a:bodyPr/>
                    <a:lstStyle/>
                    <a:p>
                      <a:pPr rtl="1"/>
                      <a:endParaRPr lang="ar-SA" dirty="0"/>
                    </a:p>
                  </a:txBody>
                  <a:tcPr>
                    <a:solidFill>
                      <a:srgbClr val="92D050"/>
                    </a:solidFill>
                  </a:tcPr>
                </a:tc>
              </a:tr>
            </a:tbl>
          </a:graphicData>
        </a:graphic>
      </p:graphicFrame>
      <p:pic>
        <p:nvPicPr>
          <p:cNvPr id="5" name="صورة 4" descr="IMG-3197.jpg"/>
          <p:cNvPicPr>
            <a:picLocks noChangeAspect="1"/>
          </p:cNvPicPr>
          <p:nvPr/>
        </p:nvPicPr>
        <p:blipFill>
          <a:blip r:embed="rId2" cstate="print"/>
          <a:stretch>
            <a:fillRect/>
          </a:stretch>
        </p:blipFill>
        <p:spPr>
          <a:xfrm>
            <a:off x="1000100" y="428604"/>
            <a:ext cx="2357454" cy="1571636"/>
          </a:xfrm>
          <a:prstGeom prst="rect">
            <a:avLst/>
          </a:prstGeom>
        </p:spPr>
      </p:pic>
    </p:spTree>
    <p:extLst>
      <p:ext uri="{BB962C8B-B14F-4D97-AF65-F5344CB8AC3E}">
        <p14:creationId xmlns:p14="http://schemas.microsoft.com/office/powerpoint/2010/main" xmlns="" val="350926819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214290"/>
            <a:ext cx="8572560" cy="6215106"/>
          </a:xfrm>
        </p:spPr>
        <p:txBody>
          <a:bodyPr>
            <a:normAutofit fontScale="90000"/>
          </a:bodyPr>
          <a:lstStyle/>
          <a:p>
            <a:pPr algn="r"/>
            <a:r>
              <a:rPr lang="en-US" dirty="0" smtClean="0"/>
              <a:t/>
            </a:r>
            <a:br>
              <a:rPr lang="en-US" dirty="0" smtClean="0"/>
            </a:br>
            <a:r>
              <a:rPr lang="en-US" dirty="0" smtClean="0"/>
              <a:t/>
            </a:r>
            <a:br>
              <a:rPr lang="en-US" dirty="0" smtClean="0"/>
            </a:br>
            <a:r>
              <a:rPr lang="en-US" dirty="0" smtClean="0"/>
              <a:t/>
            </a:r>
            <a:br>
              <a:rPr lang="en-US" dirty="0" smtClean="0"/>
            </a:br>
            <a:r>
              <a:rPr lang="en-US" dirty="0" smtClean="0"/>
              <a:t>   </a:t>
            </a:r>
            <a:r>
              <a:rPr lang="ar-SA" b="1" dirty="0" smtClean="0"/>
              <a:t>مثال تطبيقي  :</a:t>
            </a:r>
            <a:r>
              <a:rPr lang="ar-SA" dirty="0" smtClean="0"/>
              <a:t> </a:t>
            </a:r>
            <a:br>
              <a:rPr lang="ar-SA" dirty="0" smtClean="0"/>
            </a:br>
            <a:r>
              <a:rPr lang="ar-SA" sz="4000" dirty="0" smtClean="0"/>
              <a:t>عدم التمييز بين ال الشمسية والقمرية نطقاً وكتابة </a:t>
            </a:r>
            <a:r>
              <a:rPr lang="ar-SA" sz="4000" dirty="0" err="1" smtClean="0"/>
              <a:t>ً</a:t>
            </a:r>
            <a:r>
              <a:rPr lang="ar-SA" sz="4000" dirty="0" smtClean="0"/>
              <a:t> .</a:t>
            </a:r>
            <a:r>
              <a:rPr lang="en-US" sz="4000" dirty="0" smtClean="0"/>
              <a:t>        </a:t>
            </a:r>
            <a:br>
              <a:rPr lang="en-US" sz="4000" dirty="0" smtClean="0"/>
            </a:br>
            <a:r>
              <a:rPr lang="en-US" sz="4000" dirty="0" smtClean="0"/>
              <a:t>  </a:t>
            </a:r>
            <a:r>
              <a:rPr lang="ar-SA" sz="4000" dirty="0" smtClean="0"/>
              <a:t/>
            </a:r>
            <a:br>
              <a:rPr lang="ar-SA" sz="4000" dirty="0" smtClean="0"/>
            </a:br>
            <a:r>
              <a:rPr lang="ar-SA" sz="4000" dirty="0" smtClean="0"/>
              <a:t>الخطوات الأولية :</a:t>
            </a:r>
            <a:br>
              <a:rPr lang="ar-SA" sz="4000" dirty="0" smtClean="0"/>
            </a:br>
            <a:r>
              <a:rPr lang="ar-SA" sz="4000" dirty="0" smtClean="0"/>
              <a:t>طبقت أدوات التقويم من ملاحظة واختبارات شفهية وأوراق عمل ومهمات أدائية و اختبارات تحصيلية لازمة وتم تصحيحها وتحليل نتائجها </a:t>
            </a:r>
            <a:br>
              <a:rPr lang="ar-SA" sz="4000" dirty="0" smtClean="0"/>
            </a:br>
            <a:r>
              <a:rPr lang="ar-SA" sz="4000" dirty="0" smtClean="0"/>
              <a:t>- شخصت مواطن الضعف لدى الطلبة</a:t>
            </a:r>
            <a:br>
              <a:rPr lang="ar-SA" sz="4000" dirty="0" smtClean="0"/>
            </a:br>
            <a:r>
              <a:rPr lang="ar-SA" sz="4000" dirty="0" smtClean="0"/>
              <a:t>- من النتائج التي رصدت ضعف الطلبة في التمييز بين اللام الشمسية والقمرية</a:t>
            </a:r>
            <a:r>
              <a:rPr lang="ar-SA" dirty="0" smtClean="0"/>
              <a:t> </a:t>
            </a:r>
            <a:endParaRPr lang="ar-SA" dirty="0"/>
          </a:p>
        </p:txBody>
      </p:sp>
      <p:pic>
        <p:nvPicPr>
          <p:cNvPr id="3" name="صورة 2" descr="IMG-3197.jpg"/>
          <p:cNvPicPr>
            <a:picLocks noChangeAspect="1"/>
          </p:cNvPicPr>
          <p:nvPr/>
        </p:nvPicPr>
        <p:blipFill>
          <a:blip r:embed="rId2" cstate="print"/>
          <a:stretch>
            <a:fillRect/>
          </a:stretch>
        </p:blipFill>
        <p:spPr>
          <a:xfrm>
            <a:off x="428596" y="714356"/>
            <a:ext cx="2375314" cy="1357322"/>
          </a:xfrm>
          <a:prstGeom prst="rect">
            <a:avLst/>
          </a:prstGeom>
        </p:spPr>
      </p:pic>
    </p:spTree>
    <p:extLst>
      <p:ext uri="{BB962C8B-B14F-4D97-AF65-F5344CB8AC3E}">
        <p14:creationId xmlns:p14="http://schemas.microsoft.com/office/powerpoint/2010/main" xmlns="" val="28561162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11560" y="928670"/>
            <a:ext cx="7924800" cy="4714908"/>
          </a:xfrm>
        </p:spPr>
        <p:txBody>
          <a:bodyPr>
            <a:normAutofit/>
          </a:bodyPr>
          <a:lstStyle/>
          <a:p>
            <a:pPr algn="r"/>
            <a:r>
              <a:rPr lang="ar-SA" sz="3600" b="1" dirty="0" smtClean="0"/>
              <a:t>شخصت أسباب الضعف وحصرت فيما يلي :</a:t>
            </a:r>
            <a:r>
              <a:rPr lang="ar-SA" sz="4000" b="1" dirty="0" smtClean="0"/>
              <a:t> </a:t>
            </a:r>
            <a:r>
              <a:rPr lang="ar-SA" sz="4000" dirty="0" smtClean="0"/>
              <a:t/>
            </a:r>
            <a:br>
              <a:rPr lang="ar-SA" sz="4000" dirty="0" smtClean="0"/>
            </a:br>
            <a:r>
              <a:rPr lang="ar-SA" sz="4000" dirty="0" smtClean="0"/>
              <a:t>أسباب الضعف :</a:t>
            </a:r>
            <a:br>
              <a:rPr lang="ar-SA" sz="4000" dirty="0" smtClean="0"/>
            </a:br>
            <a:r>
              <a:rPr lang="ar-SA" sz="4000" dirty="0" smtClean="0"/>
              <a:t>-قراءة الكلمات المبدوءة بال شمسية قراءة مسترسلة </a:t>
            </a:r>
            <a:br>
              <a:rPr lang="ar-SA" sz="4000" dirty="0" smtClean="0"/>
            </a:br>
            <a:r>
              <a:rPr lang="ar-SA" sz="4000" dirty="0" smtClean="0"/>
              <a:t>-تمييز أحرف ال الشمسية من أل القمرية </a:t>
            </a:r>
            <a:br>
              <a:rPr lang="ar-SA" sz="4000" dirty="0" smtClean="0"/>
            </a:br>
            <a:r>
              <a:rPr lang="ar-SA" sz="4000" dirty="0" smtClean="0"/>
              <a:t>-إثبات أل التعريف عندما تكون متصلة بحرف من حروف ال الشمسية .</a:t>
            </a:r>
            <a:br>
              <a:rPr lang="ar-SA" sz="4000" dirty="0" smtClean="0"/>
            </a:br>
            <a:r>
              <a:rPr lang="ar-SA" sz="4000" dirty="0" smtClean="0"/>
              <a:t>-تمييز حركة الحرف الذي يلي ال الشمسية أو القمرية .</a:t>
            </a:r>
            <a:endParaRPr lang="ar-SA" sz="4000" dirty="0"/>
          </a:p>
        </p:txBody>
      </p:sp>
      <p:pic>
        <p:nvPicPr>
          <p:cNvPr id="3" name="صورة 2" descr="IMG-3197.jpg"/>
          <p:cNvPicPr>
            <a:picLocks noChangeAspect="1"/>
          </p:cNvPicPr>
          <p:nvPr/>
        </p:nvPicPr>
        <p:blipFill>
          <a:blip r:embed="rId2" cstate="print"/>
          <a:stretch>
            <a:fillRect/>
          </a:stretch>
        </p:blipFill>
        <p:spPr>
          <a:xfrm>
            <a:off x="642910" y="1071546"/>
            <a:ext cx="2286016" cy="1428760"/>
          </a:xfrm>
          <a:prstGeom prst="rect">
            <a:avLst/>
          </a:prstGeom>
        </p:spPr>
      </p:pic>
    </p:spTree>
    <p:extLst>
      <p:ext uri="{BB962C8B-B14F-4D97-AF65-F5344CB8AC3E}">
        <p14:creationId xmlns:p14="http://schemas.microsoft.com/office/powerpoint/2010/main" xmlns="" val="283602038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500042"/>
            <a:ext cx="8715436" cy="5786478"/>
          </a:xfrm>
        </p:spPr>
        <p:txBody>
          <a:bodyPr>
            <a:normAutofit fontScale="90000"/>
          </a:bodyPr>
          <a:lstStyle/>
          <a:p>
            <a:pPr algn="r"/>
            <a:r>
              <a:rPr lang="ar-SA" sz="4000" dirty="0" smtClean="0"/>
              <a:t/>
            </a:r>
            <a:br>
              <a:rPr lang="ar-SA" sz="4000" dirty="0" smtClean="0"/>
            </a:br>
            <a:r>
              <a:rPr lang="ar-SA" sz="4000" dirty="0" smtClean="0"/>
              <a:t/>
            </a:r>
            <a:br>
              <a:rPr lang="ar-SA" sz="4000" dirty="0" smtClean="0"/>
            </a:br>
            <a:r>
              <a:rPr lang="ar-SA" sz="4000" dirty="0"/>
              <a:t/>
            </a:r>
            <a:br>
              <a:rPr lang="ar-SA" sz="4000" dirty="0"/>
            </a:br>
            <a:r>
              <a:rPr lang="ar-SA" sz="4000" dirty="0" smtClean="0"/>
              <a:t/>
            </a:r>
            <a:br>
              <a:rPr lang="ar-SA" sz="4000" dirty="0" smtClean="0"/>
            </a:br>
            <a:r>
              <a:rPr lang="ar-SA" sz="4400" b="1" dirty="0" smtClean="0"/>
              <a:t>جوانب الضعف المحدد </a:t>
            </a:r>
            <a:r>
              <a:rPr lang="ar-SA" sz="4400" dirty="0" smtClean="0"/>
              <a:t>:</a:t>
            </a:r>
            <a:r>
              <a:rPr lang="ar-SA" sz="4000" dirty="0" smtClean="0"/>
              <a:t/>
            </a:r>
            <a:br>
              <a:rPr lang="ar-SA" sz="4000" dirty="0" smtClean="0"/>
            </a:br>
            <a:r>
              <a:rPr lang="ar-SA" sz="3100" dirty="0" smtClean="0"/>
              <a:t>عدم القدرة على التمييز بين ال الشمسية والقمرية قراءةً وكتابةً .</a:t>
            </a:r>
            <a:br>
              <a:rPr lang="ar-SA" sz="3100" dirty="0" smtClean="0"/>
            </a:br>
            <a:r>
              <a:rPr lang="ar-SA" sz="3600" dirty="0" smtClean="0"/>
              <a:t>الأهداف والنتائج التعليمية المنشودة :</a:t>
            </a:r>
            <a:br>
              <a:rPr lang="ar-SA" sz="3600" dirty="0" smtClean="0"/>
            </a:br>
            <a:r>
              <a:rPr lang="ar-SA" sz="4000" dirty="0" smtClean="0"/>
              <a:t>الهدف العام </a:t>
            </a:r>
            <a:r>
              <a:rPr lang="ar-SA" sz="3600" dirty="0" smtClean="0"/>
              <a:t>:تمكين الفئة المستهدفة من التمييز بين ال الشمسية </a:t>
            </a:r>
            <a:br>
              <a:rPr lang="ar-SA" sz="3600" dirty="0" smtClean="0"/>
            </a:br>
            <a:r>
              <a:rPr lang="ar-SA" sz="3600" dirty="0" smtClean="0"/>
              <a:t>وال القمرية قراءة ًوكتابةً.</a:t>
            </a:r>
            <a:br>
              <a:rPr lang="ar-SA" sz="3600" dirty="0" smtClean="0"/>
            </a:br>
            <a:r>
              <a:rPr lang="ar-SA" sz="4400" b="1" dirty="0" smtClean="0"/>
              <a:t>الأهداف الفرعية :</a:t>
            </a:r>
            <a:r>
              <a:rPr lang="ar-SA" sz="4000" dirty="0" smtClean="0"/>
              <a:t/>
            </a:r>
            <a:br>
              <a:rPr lang="ar-SA" sz="4000" dirty="0" smtClean="0"/>
            </a:br>
            <a:r>
              <a:rPr lang="ar-SA" sz="3600" dirty="0" smtClean="0"/>
              <a:t>-أن تقرأ الجملة المحتوية على ال شمسية أو قمرية قراءةً مسترسلة .</a:t>
            </a:r>
            <a:br>
              <a:rPr lang="ar-SA" sz="3600" dirty="0" smtClean="0"/>
            </a:br>
            <a:r>
              <a:rPr lang="ar-SA" sz="3600" dirty="0" smtClean="0"/>
              <a:t>- أن تميز بين أحرف ال الشمسية و القمرية .</a:t>
            </a:r>
            <a:br>
              <a:rPr lang="ar-SA" sz="3600" dirty="0" smtClean="0"/>
            </a:br>
            <a:r>
              <a:rPr lang="ar-SA" sz="3600" dirty="0" smtClean="0"/>
              <a:t>-أن تستطيع التلميذة إثبات ال التعريف عندما تكون متصلة بحرف من حروف ال الشمسية .</a:t>
            </a:r>
            <a:br>
              <a:rPr lang="ar-SA" sz="3600" dirty="0" smtClean="0"/>
            </a:br>
            <a:r>
              <a:rPr lang="ar-SA" sz="3600" dirty="0" smtClean="0"/>
              <a:t>- أن تميز حركة الحرف الذي يلي ال الشمسية أو القمرية. </a:t>
            </a:r>
            <a:endParaRPr lang="ar-SA" sz="4000" dirty="0"/>
          </a:p>
        </p:txBody>
      </p:sp>
      <p:pic>
        <p:nvPicPr>
          <p:cNvPr id="3" name="صورة 2" descr="IMG-3197.jpg"/>
          <p:cNvPicPr>
            <a:picLocks noChangeAspect="1"/>
          </p:cNvPicPr>
          <p:nvPr/>
        </p:nvPicPr>
        <p:blipFill>
          <a:blip r:embed="rId2" cstate="print"/>
          <a:stretch>
            <a:fillRect/>
          </a:stretch>
        </p:blipFill>
        <p:spPr>
          <a:xfrm>
            <a:off x="214282" y="857232"/>
            <a:ext cx="2571768" cy="1428760"/>
          </a:xfrm>
          <a:prstGeom prst="rect">
            <a:avLst/>
          </a:prstGeom>
        </p:spPr>
      </p:pic>
    </p:spTree>
    <p:extLst>
      <p:ext uri="{BB962C8B-B14F-4D97-AF65-F5344CB8AC3E}">
        <p14:creationId xmlns:p14="http://schemas.microsoft.com/office/powerpoint/2010/main" xmlns="" val="19880613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رسم تخطيطي 3"/>
          <p:cNvGrpSpPr/>
          <p:nvPr/>
        </p:nvGrpSpPr>
        <p:grpSpPr>
          <a:xfrm>
            <a:off x="214282" y="1000108"/>
            <a:ext cx="8643999" cy="5429027"/>
            <a:chOff x="-95291" y="-2"/>
            <a:chExt cx="5765088" cy="6002813"/>
          </a:xfrm>
        </p:grpSpPr>
        <p:sp>
          <p:nvSpPr>
            <p:cNvPr id="5" name="شكل"/>
            <p:cNvSpPr/>
            <p:nvPr/>
          </p:nvSpPr>
          <p:spPr>
            <a:xfrm>
              <a:off x="1414961" y="669263"/>
              <a:ext cx="1394098" cy="558851"/>
            </a:xfrm>
            <a:custGeom>
              <a:avLst/>
              <a:gdLst/>
              <a:ahLst/>
              <a:cxnLst>
                <a:cxn ang="0">
                  <a:pos x="wd2" y="hd2"/>
                </a:cxn>
                <a:cxn ang="5400000">
                  <a:pos x="wd2" y="hd2"/>
                </a:cxn>
                <a:cxn ang="10800000">
                  <a:pos x="wd2" y="hd2"/>
                </a:cxn>
                <a:cxn ang="16200000">
                  <a:pos x="wd2" y="hd2"/>
                </a:cxn>
              </a:cxnLst>
              <a:rect l="0" t="0" r="r" b="b"/>
              <a:pathLst>
                <a:path w="21600" h="21600" extrusionOk="0">
                  <a:moveTo>
                    <a:pt x="0" y="17508"/>
                  </a:moveTo>
                  <a:cubicBezTo>
                    <a:pt x="6278" y="6129"/>
                    <a:pt x="13840" y="0"/>
                    <a:pt x="21600" y="0"/>
                  </a:cubicBezTo>
                  <a:lnTo>
                    <a:pt x="21600" y="5058"/>
                  </a:lnTo>
                  <a:cubicBezTo>
                    <a:pt x="14268" y="5058"/>
                    <a:pt x="7124" y="10849"/>
                    <a:pt x="1192" y="21600"/>
                  </a:cubicBezTo>
                  <a:close/>
                </a:path>
              </a:pathLst>
            </a:cu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t">
              <a:noAutofit/>
            </a:bodyPr>
            <a:lstStyle/>
            <a:p>
              <a:endParaRPr/>
            </a:p>
          </p:txBody>
        </p:sp>
        <p:sp>
          <p:nvSpPr>
            <p:cNvPr id="6" name="شكل"/>
            <p:cNvSpPr/>
            <p:nvPr/>
          </p:nvSpPr>
          <p:spPr>
            <a:xfrm>
              <a:off x="553363" y="1122233"/>
              <a:ext cx="938526" cy="1226333"/>
            </a:xfrm>
            <a:custGeom>
              <a:avLst/>
              <a:gdLst/>
              <a:ahLst/>
              <a:cxnLst>
                <a:cxn ang="0">
                  <a:pos x="wd2" y="hd2"/>
                </a:cxn>
                <a:cxn ang="5400000">
                  <a:pos x="wd2" y="hd2"/>
                </a:cxn>
                <a:cxn ang="10800000">
                  <a:pos x="wd2" y="hd2"/>
                </a:cxn>
                <a:cxn ang="16200000">
                  <a:pos x="wd2" y="hd2"/>
                </a:cxn>
              </a:cxnLst>
              <a:rect l="0" t="0" r="r" b="b"/>
              <a:pathLst>
                <a:path w="21600" h="21600" extrusionOk="0">
                  <a:moveTo>
                    <a:pt x="0" y="20888"/>
                  </a:moveTo>
                  <a:cubicBezTo>
                    <a:pt x="3562" y="12497"/>
                    <a:pt x="10504" y="5185"/>
                    <a:pt x="19830" y="0"/>
                  </a:cubicBezTo>
                  <a:lnTo>
                    <a:pt x="21600" y="1865"/>
                  </a:lnTo>
                  <a:cubicBezTo>
                    <a:pt x="12789" y="6764"/>
                    <a:pt x="6230" y="13673"/>
                    <a:pt x="2865" y="21600"/>
                  </a:cubicBezTo>
                  <a:close/>
                </a:path>
              </a:pathLst>
            </a:custGeom>
            <a:gradFill flip="none" rotWithShape="1">
              <a:gsLst>
                <a:gs pos="0">
                  <a:srgbClr val="FFE8B9"/>
                </a:gs>
                <a:gs pos="35000">
                  <a:srgbClr val="FFEECD"/>
                </a:gs>
                <a:gs pos="100000">
                  <a:srgbClr val="FFF8EC"/>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t">
              <a:noAutofit/>
            </a:bodyPr>
            <a:lstStyle/>
            <a:p>
              <a:endParaRPr/>
            </a:p>
          </p:txBody>
        </p:sp>
        <p:sp>
          <p:nvSpPr>
            <p:cNvPr id="7" name="شكل"/>
            <p:cNvSpPr/>
            <p:nvPr/>
          </p:nvSpPr>
          <p:spPr>
            <a:xfrm>
              <a:off x="437279" y="2308122"/>
              <a:ext cx="240554" cy="1465841"/>
            </a:xfrm>
            <a:custGeom>
              <a:avLst/>
              <a:gdLst/>
              <a:ahLst/>
              <a:cxnLst>
                <a:cxn ang="0">
                  <a:pos x="wd2" y="hd2"/>
                </a:cxn>
                <a:cxn ang="5400000">
                  <a:pos x="wd2" y="hd2"/>
                </a:cxn>
                <a:cxn ang="10800000">
                  <a:pos x="wd2" y="hd2"/>
                </a:cxn>
                <a:cxn ang="16200000">
                  <a:pos x="wd2" y="hd2"/>
                </a:cxn>
              </a:cxnLst>
              <a:rect l="0" t="0" r="r" b="b"/>
              <a:pathLst>
                <a:path w="18607" h="21600" extrusionOk="0">
                  <a:moveTo>
                    <a:pt x="8979" y="21600"/>
                  </a:moveTo>
                  <a:cubicBezTo>
                    <a:pt x="-2993" y="14581"/>
                    <a:pt x="-2993" y="7019"/>
                    <a:pt x="8979" y="0"/>
                  </a:cubicBezTo>
                  <a:lnTo>
                    <a:pt x="18607" y="596"/>
                  </a:lnTo>
                  <a:cubicBezTo>
                    <a:pt x="7295" y="7228"/>
                    <a:pt x="7295" y="14372"/>
                    <a:pt x="18607" y="21004"/>
                  </a:cubicBezTo>
                  <a:close/>
                </a:path>
              </a:pathLst>
            </a:custGeom>
            <a:gradFill flip="none" rotWithShape="1">
              <a:gsLst>
                <a:gs pos="0">
                  <a:srgbClr val="F8FFB6"/>
                </a:gs>
                <a:gs pos="35000">
                  <a:srgbClr val="FAFFCC"/>
                </a:gs>
                <a:gs pos="100000">
                  <a:srgbClr val="FDFFEB"/>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t">
              <a:noAutofit/>
            </a:bodyPr>
            <a:lstStyle/>
            <a:p>
              <a:endParaRPr/>
            </a:p>
          </p:txBody>
        </p:sp>
        <p:sp>
          <p:nvSpPr>
            <p:cNvPr id="8" name="شكل"/>
            <p:cNvSpPr/>
            <p:nvPr/>
          </p:nvSpPr>
          <p:spPr>
            <a:xfrm>
              <a:off x="553362" y="3733520"/>
              <a:ext cx="938527" cy="1226333"/>
            </a:xfrm>
            <a:custGeom>
              <a:avLst/>
              <a:gdLst/>
              <a:ahLst/>
              <a:cxnLst>
                <a:cxn ang="0">
                  <a:pos x="wd2" y="hd2"/>
                </a:cxn>
                <a:cxn ang="5400000">
                  <a:pos x="wd2" y="hd2"/>
                </a:cxn>
                <a:cxn ang="10800000">
                  <a:pos x="wd2" y="hd2"/>
                </a:cxn>
                <a:cxn ang="16200000">
                  <a:pos x="wd2" y="hd2"/>
                </a:cxn>
              </a:cxnLst>
              <a:rect l="0" t="0" r="r" b="b"/>
              <a:pathLst>
                <a:path w="21600" h="21600" extrusionOk="0">
                  <a:moveTo>
                    <a:pt x="19830" y="21600"/>
                  </a:moveTo>
                  <a:cubicBezTo>
                    <a:pt x="10504" y="16415"/>
                    <a:pt x="3562" y="9103"/>
                    <a:pt x="0" y="712"/>
                  </a:cubicBezTo>
                  <a:lnTo>
                    <a:pt x="2865" y="0"/>
                  </a:lnTo>
                  <a:cubicBezTo>
                    <a:pt x="6230" y="7927"/>
                    <a:pt x="12789" y="14836"/>
                    <a:pt x="21600" y="19735"/>
                  </a:cubicBezTo>
                  <a:close/>
                </a:path>
              </a:pathLst>
            </a:custGeom>
            <a:gradFill flip="none" rotWithShape="1">
              <a:gsLst>
                <a:gs pos="0">
                  <a:srgbClr val="DBFFB4"/>
                </a:gs>
                <a:gs pos="35000">
                  <a:srgbClr val="E5FFCA"/>
                </a:gs>
                <a:gs pos="100000">
                  <a:srgbClr val="F5FFEB"/>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t">
              <a:noAutofit/>
            </a:bodyPr>
            <a:lstStyle/>
            <a:p>
              <a:endParaRPr/>
            </a:p>
          </p:txBody>
        </p:sp>
        <p:sp>
          <p:nvSpPr>
            <p:cNvPr id="9" name="شكل"/>
            <p:cNvSpPr/>
            <p:nvPr/>
          </p:nvSpPr>
          <p:spPr>
            <a:xfrm>
              <a:off x="1414962" y="4853972"/>
              <a:ext cx="1394098" cy="558850"/>
            </a:xfrm>
            <a:custGeom>
              <a:avLst/>
              <a:gdLst/>
              <a:ahLst/>
              <a:cxnLst>
                <a:cxn ang="0">
                  <a:pos x="wd2" y="hd2"/>
                </a:cxn>
                <a:cxn ang="5400000">
                  <a:pos x="wd2" y="hd2"/>
                </a:cxn>
                <a:cxn ang="10800000">
                  <a:pos x="wd2" y="hd2"/>
                </a:cxn>
                <a:cxn ang="16200000">
                  <a:pos x="wd2" y="hd2"/>
                </a:cxn>
              </a:cxnLst>
              <a:rect l="0" t="0" r="r" b="b"/>
              <a:pathLst>
                <a:path w="21600" h="21600" extrusionOk="0">
                  <a:moveTo>
                    <a:pt x="21600" y="21600"/>
                  </a:moveTo>
                  <a:cubicBezTo>
                    <a:pt x="13840" y="21600"/>
                    <a:pt x="6278" y="15471"/>
                    <a:pt x="0" y="4092"/>
                  </a:cubicBezTo>
                  <a:lnTo>
                    <a:pt x="1192" y="0"/>
                  </a:lnTo>
                  <a:cubicBezTo>
                    <a:pt x="7124" y="10751"/>
                    <a:pt x="14268" y="16542"/>
                    <a:pt x="21600" y="16542"/>
                  </a:cubicBezTo>
                  <a:close/>
                </a:path>
              </a:pathLst>
            </a:custGeom>
            <a:gradFill flip="none" rotWithShape="1">
              <a:gsLst>
                <a:gs pos="0">
                  <a:srgbClr val="C2FFB2"/>
                </a:gs>
                <a:gs pos="35000">
                  <a:srgbClr val="D3FFC8"/>
                </a:gs>
                <a:gs pos="100000">
                  <a:srgbClr val="EEFFEA"/>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t">
              <a:noAutofit/>
            </a:bodyPr>
            <a:lstStyle/>
            <a:p>
              <a:endParaRPr/>
            </a:p>
          </p:txBody>
        </p:sp>
        <p:sp>
          <p:nvSpPr>
            <p:cNvPr id="10" name="شكل"/>
            <p:cNvSpPr/>
            <p:nvPr/>
          </p:nvSpPr>
          <p:spPr>
            <a:xfrm>
              <a:off x="2809058" y="4853971"/>
              <a:ext cx="1394098" cy="558851"/>
            </a:xfrm>
            <a:custGeom>
              <a:avLst/>
              <a:gdLst/>
              <a:ahLst/>
              <a:cxnLst>
                <a:cxn ang="0">
                  <a:pos x="wd2" y="hd2"/>
                </a:cxn>
                <a:cxn ang="5400000">
                  <a:pos x="wd2" y="hd2"/>
                </a:cxn>
                <a:cxn ang="10800000">
                  <a:pos x="wd2" y="hd2"/>
                </a:cxn>
                <a:cxn ang="16200000">
                  <a:pos x="wd2" y="hd2"/>
                </a:cxn>
              </a:cxnLst>
              <a:rect l="0" t="0" r="r" b="b"/>
              <a:pathLst>
                <a:path w="21600" h="21600" extrusionOk="0">
                  <a:moveTo>
                    <a:pt x="21600" y="4092"/>
                  </a:moveTo>
                  <a:cubicBezTo>
                    <a:pt x="15322" y="15471"/>
                    <a:pt x="7760" y="21600"/>
                    <a:pt x="0" y="21600"/>
                  </a:cubicBezTo>
                  <a:lnTo>
                    <a:pt x="0" y="16542"/>
                  </a:lnTo>
                  <a:cubicBezTo>
                    <a:pt x="7332" y="16542"/>
                    <a:pt x="14476" y="10751"/>
                    <a:pt x="20408" y="0"/>
                  </a:cubicBezTo>
                  <a:close/>
                </a:path>
              </a:pathLst>
            </a:custGeom>
            <a:gradFill flip="none" rotWithShape="1">
              <a:gsLst>
                <a:gs pos="0">
                  <a:srgbClr val="B0FFAF"/>
                </a:gs>
                <a:gs pos="35000">
                  <a:srgbClr val="C7FFC6"/>
                </a:gs>
                <a:gs pos="100000">
                  <a:srgbClr val="E9FFE9"/>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t">
              <a:noAutofit/>
            </a:bodyPr>
            <a:lstStyle/>
            <a:p>
              <a:endParaRPr/>
            </a:p>
          </p:txBody>
        </p:sp>
        <p:sp>
          <p:nvSpPr>
            <p:cNvPr id="11" name="شكل"/>
            <p:cNvSpPr/>
            <p:nvPr/>
          </p:nvSpPr>
          <p:spPr>
            <a:xfrm>
              <a:off x="4126229" y="3733520"/>
              <a:ext cx="938526" cy="1226332"/>
            </a:xfrm>
            <a:custGeom>
              <a:avLst/>
              <a:gdLst/>
              <a:ahLst/>
              <a:cxnLst>
                <a:cxn ang="0">
                  <a:pos x="wd2" y="hd2"/>
                </a:cxn>
                <a:cxn ang="5400000">
                  <a:pos x="wd2" y="hd2"/>
                </a:cxn>
                <a:cxn ang="10800000">
                  <a:pos x="wd2" y="hd2"/>
                </a:cxn>
                <a:cxn ang="16200000">
                  <a:pos x="wd2" y="hd2"/>
                </a:cxn>
              </a:cxnLst>
              <a:rect l="0" t="0" r="r" b="b"/>
              <a:pathLst>
                <a:path w="21600" h="21600" extrusionOk="0">
                  <a:moveTo>
                    <a:pt x="21600" y="712"/>
                  </a:moveTo>
                  <a:cubicBezTo>
                    <a:pt x="18038" y="9103"/>
                    <a:pt x="11096" y="16415"/>
                    <a:pt x="1770" y="21600"/>
                  </a:cubicBezTo>
                  <a:lnTo>
                    <a:pt x="0" y="19735"/>
                  </a:lnTo>
                  <a:cubicBezTo>
                    <a:pt x="8811" y="14836"/>
                    <a:pt x="15370" y="7927"/>
                    <a:pt x="18735" y="0"/>
                  </a:cubicBezTo>
                  <a:close/>
                </a:path>
              </a:pathLst>
            </a:custGeom>
            <a:gradFill flip="none" rotWithShape="1">
              <a:gsLst>
                <a:gs pos="0">
                  <a:srgbClr val="ADFFBC"/>
                </a:gs>
                <a:gs pos="35000">
                  <a:srgbClr val="C5FFCF"/>
                </a:gs>
                <a:gs pos="100000">
                  <a:srgbClr val="E9FFED"/>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t">
              <a:noAutofit/>
            </a:bodyPr>
            <a:lstStyle/>
            <a:p>
              <a:endParaRPr/>
            </a:p>
          </p:txBody>
        </p:sp>
        <p:sp>
          <p:nvSpPr>
            <p:cNvPr id="12" name="شكل"/>
            <p:cNvSpPr/>
            <p:nvPr/>
          </p:nvSpPr>
          <p:spPr>
            <a:xfrm>
              <a:off x="4940285" y="2308123"/>
              <a:ext cx="240553" cy="1465841"/>
            </a:xfrm>
            <a:custGeom>
              <a:avLst/>
              <a:gdLst/>
              <a:ahLst/>
              <a:cxnLst>
                <a:cxn ang="0">
                  <a:pos x="wd2" y="hd2"/>
                </a:cxn>
                <a:cxn ang="5400000">
                  <a:pos x="wd2" y="hd2"/>
                </a:cxn>
                <a:cxn ang="10800000">
                  <a:pos x="wd2" y="hd2"/>
                </a:cxn>
                <a:cxn ang="16200000">
                  <a:pos x="wd2" y="hd2"/>
                </a:cxn>
              </a:cxnLst>
              <a:rect l="0" t="0" r="r" b="b"/>
              <a:pathLst>
                <a:path w="18607" h="21600" extrusionOk="0">
                  <a:moveTo>
                    <a:pt x="9628" y="0"/>
                  </a:moveTo>
                  <a:cubicBezTo>
                    <a:pt x="21600" y="7019"/>
                    <a:pt x="21600" y="14581"/>
                    <a:pt x="9628" y="21600"/>
                  </a:cubicBezTo>
                  <a:lnTo>
                    <a:pt x="0" y="21004"/>
                  </a:lnTo>
                  <a:cubicBezTo>
                    <a:pt x="11312" y="14372"/>
                    <a:pt x="11312" y="7228"/>
                    <a:pt x="0" y="596"/>
                  </a:cubicBezTo>
                  <a:close/>
                </a:path>
              </a:pathLst>
            </a:custGeom>
            <a:gradFill flip="none" rotWithShape="1">
              <a:gsLst>
                <a:gs pos="0">
                  <a:srgbClr val="AAFFD4"/>
                </a:gs>
                <a:gs pos="35000">
                  <a:srgbClr val="C3FFE0"/>
                </a:gs>
                <a:gs pos="100000">
                  <a:srgbClr val="E8FFF3"/>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t">
              <a:noAutofit/>
            </a:bodyPr>
            <a:lstStyle/>
            <a:p>
              <a:endParaRPr/>
            </a:p>
          </p:txBody>
        </p:sp>
        <p:sp>
          <p:nvSpPr>
            <p:cNvPr id="13" name="شكل"/>
            <p:cNvSpPr/>
            <p:nvPr/>
          </p:nvSpPr>
          <p:spPr>
            <a:xfrm>
              <a:off x="4126229" y="1122233"/>
              <a:ext cx="938526" cy="1226333"/>
            </a:xfrm>
            <a:custGeom>
              <a:avLst/>
              <a:gdLst/>
              <a:ahLst/>
              <a:cxnLst>
                <a:cxn ang="0">
                  <a:pos x="wd2" y="hd2"/>
                </a:cxn>
                <a:cxn ang="5400000">
                  <a:pos x="wd2" y="hd2"/>
                </a:cxn>
                <a:cxn ang="10800000">
                  <a:pos x="wd2" y="hd2"/>
                </a:cxn>
                <a:cxn ang="16200000">
                  <a:pos x="wd2" y="hd2"/>
                </a:cxn>
              </a:cxnLst>
              <a:rect l="0" t="0" r="r" b="b"/>
              <a:pathLst>
                <a:path w="21600" h="21600" extrusionOk="0">
                  <a:moveTo>
                    <a:pt x="1770" y="0"/>
                  </a:moveTo>
                  <a:cubicBezTo>
                    <a:pt x="11096" y="5185"/>
                    <a:pt x="18038" y="12497"/>
                    <a:pt x="21600" y="20888"/>
                  </a:cubicBezTo>
                  <a:lnTo>
                    <a:pt x="18735" y="21600"/>
                  </a:lnTo>
                  <a:cubicBezTo>
                    <a:pt x="15370" y="13673"/>
                    <a:pt x="8811" y="6764"/>
                    <a:pt x="0" y="1865"/>
                  </a:cubicBezTo>
                  <a:close/>
                </a:path>
              </a:pathLst>
            </a:custGeom>
            <a:gradFill flip="none" rotWithShape="1">
              <a:gsLst>
                <a:gs pos="0">
                  <a:srgbClr val="A8FFF4"/>
                </a:gs>
                <a:gs pos="35000">
                  <a:srgbClr val="C1FFF7"/>
                </a:gs>
                <a:gs pos="100000">
                  <a:srgbClr val="E7FFFC"/>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t">
              <a:noAutofit/>
            </a:bodyPr>
            <a:lstStyle/>
            <a:p>
              <a:endParaRPr/>
            </a:p>
          </p:txBody>
        </p:sp>
        <p:sp>
          <p:nvSpPr>
            <p:cNvPr id="14" name="شكل"/>
            <p:cNvSpPr/>
            <p:nvPr/>
          </p:nvSpPr>
          <p:spPr>
            <a:xfrm>
              <a:off x="2809057" y="669264"/>
              <a:ext cx="1394098" cy="558850"/>
            </a:xfrm>
            <a:custGeom>
              <a:avLst/>
              <a:gdLst/>
              <a:ahLst/>
              <a:cxnLst>
                <a:cxn ang="0">
                  <a:pos x="wd2" y="hd2"/>
                </a:cxn>
                <a:cxn ang="5400000">
                  <a:pos x="wd2" y="hd2"/>
                </a:cxn>
                <a:cxn ang="10800000">
                  <a:pos x="wd2" y="hd2"/>
                </a:cxn>
                <a:cxn ang="16200000">
                  <a:pos x="wd2" y="hd2"/>
                </a:cxn>
              </a:cxnLst>
              <a:rect l="0" t="0" r="r" b="b"/>
              <a:pathLst>
                <a:path w="21600" h="21600" extrusionOk="0">
                  <a:moveTo>
                    <a:pt x="0" y="0"/>
                  </a:moveTo>
                  <a:cubicBezTo>
                    <a:pt x="7760" y="0"/>
                    <a:pt x="15322" y="6129"/>
                    <a:pt x="21600" y="17508"/>
                  </a:cubicBezTo>
                  <a:lnTo>
                    <a:pt x="20408" y="21600"/>
                  </a:lnTo>
                  <a:cubicBezTo>
                    <a:pt x="14476" y="10849"/>
                    <a:pt x="7332" y="5058"/>
                    <a:pt x="0" y="5058"/>
                  </a:cubicBezTo>
                  <a:close/>
                </a:path>
              </a:pathLst>
            </a:cu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t">
              <a:noAutofit/>
            </a:bodyPr>
            <a:lstStyle/>
            <a:p>
              <a:endParaRPr/>
            </a:p>
          </p:txBody>
        </p:sp>
        <p:grpSp>
          <p:nvGrpSpPr>
            <p:cNvPr id="15" name="تجميع"/>
            <p:cNvGrpSpPr/>
            <p:nvPr/>
          </p:nvGrpSpPr>
          <p:grpSpPr>
            <a:xfrm>
              <a:off x="1722688" y="2110993"/>
              <a:ext cx="2172744" cy="1860100"/>
              <a:chOff x="0" y="301210"/>
              <a:chExt cx="2172742" cy="1860099"/>
            </a:xfrm>
          </p:grpSpPr>
          <p:sp>
            <p:nvSpPr>
              <p:cNvPr id="46" name="بيضاوي"/>
              <p:cNvSpPr/>
              <p:nvPr/>
            </p:nvSpPr>
            <p:spPr>
              <a:xfrm>
                <a:off x="0" y="301210"/>
                <a:ext cx="2172742" cy="1860099"/>
              </a:xfrm>
              <a:prstGeom prst="ellipse">
                <a:avLst/>
              </a:prstGeom>
              <a:gradFill flip="none" rotWithShape="1">
                <a:gsLst>
                  <a:gs pos="0">
                    <a:schemeClr val="accent4">
                      <a:hueOff val="-206663"/>
                      <a:satOff val="29896"/>
                      <a:lumOff val="29240"/>
                    </a:schemeClr>
                  </a:gs>
                  <a:gs pos="35000">
                    <a:srgbClr val="D8C9EE"/>
                  </a:gs>
                  <a:gs pos="100000">
                    <a:schemeClr val="accent4">
                      <a:hueOff val="-242556"/>
                      <a:satOff val="32941"/>
                      <a:lumOff val="43328"/>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1066800" rtl="0">
                  <a:lnSpc>
                    <a:spcPct val="90000"/>
                  </a:lnSpc>
                  <a:spcBef>
                    <a:spcPts val="700"/>
                  </a:spcBef>
                  <a:defRPr sz="2400" b="1"/>
                </a:pPr>
                <a:endParaRPr/>
              </a:p>
            </p:txBody>
          </p:sp>
          <p:sp>
            <p:nvSpPr>
              <p:cNvPr id="47" name="آلية إعداد وتفعيل الخطط العلاجية  للطلاب الضعاف"/>
              <p:cNvSpPr txBox="1"/>
              <p:nvPr/>
            </p:nvSpPr>
            <p:spPr>
              <a:xfrm>
                <a:off x="326061" y="559860"/>
                <a:ext cx="1536361" cy="153817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30480" tIns="30480" rIns="30480" bIns="30480" numCol="1" anchor="ctr">
                <a:spAutoFit/>
              </a:bodyPr>
              <a:lstStyle>
                <a:lvl1pPr algn="ctr" defTabSz="1066800">
                  <a:lnSpc>
                    <a:spcPct val="90000"/>
                  </a:lnSpc>
                  <a:spcBef>
                    <a:spcPts val="1000"/>
                  </a:spcBef>
                  <a:defRPr sz="2400" b="1"/>
                </a:lvl1pPr>
              </a:lstStyle>
              <a:p>
                <a:pPr rtl="0">
                  <a:defRPr/>
                </a:pPr>
                <a:r>
                  <a:rPr lang="ar-SA" dirty="0" smtClean="0"/>
                  <a:t>عند تفعيل </a:t>
                </a:r>
                <a:r>
                  <a:rPr smtClean="0"/>
                  <a:t>الخطط </a:t>
                </a:r>
                <a:r>
                  <a:rPr/>
                  <a:t>العلاجية </a:t>
                </a:r>
                <a:r>
                  <a:rPr smtClean="0"/>
                  <a:t> </a:t>
                </a:r>
                <a:r>
                  <a:rPr/>
                  <a:t>للطلاب </a:t>
                </a:r>
                <a:r>
                  <a:rPr smtClean="0"/>
                  <a:t>الضعا</a:t>
                </a:r>
                <a:r>
                  <a:rPr lang="ar-SA" dirty="0" smtClean="0"/>
                  <a:t>ف لابد من مراعاة التالي </a:t>
                </a:r>
                <a:endParaRPr/>
              </a:p>
            </p:txBody>
          </p:sp>
        </p:grpSp>
        <p:grpSp>
          <p:nvGrpSpPr>
            <p:cNvPr id="16" name="تجميع"/>
            <p:cNvGrpSpPr/>
            <p:nvPr/>
          </p:nvGrpSpPr>
          <p:grpSpPr>
            <a:xfrm>
              <a:off x="2191686" y="-2"/>
              <a:ext cx="1283638" cy="1222277"/>
              <a:chOff x="24446" y="-1"/>
              <a:chExt cx="1283636" cy="1222275"/>
            </a:xfrm>
          </p:grpSpPr>
          <p:sp>
            <p:nvSpPr>
              <p:cNvPr id="44" name="بيضاوي"/>
              <p:cNvSpPr/>
              <p:nvPr/>
            </p:nvSpPr>
            <p:spPr>
              <a:xfrm>
                <a:off x="24446" y="-1"/>
                <a:ext cx="1283636" cy="1222275"/>
              </a:xfrm>
              <a:prstGeom prst="ellipse">
                <a:avLst/>
              </a:prstGeom>
              <a:gradFill flip="none" rotWithShape="1">
                <a:gsLst>
                  <a:gs pos="0">
                    <a:schemeClr val="accent5">
                      <a:hueOff val="249502"/>
                      <a:satOff val="48101"/>
                      <a:lumOff val="28891"/>
                    </a:schemeClr>
                  </a:gs>
                  <a:gs pos="35000">
                    <a:srgbClr val="BFEDFF"/>
                  </a:gs>
                  <a:gs pos="100000">
                    <a:schemeClr val="accent5">
                      <a:hueOff val="308963"/>
                      <a:satOff val="48101"/>
                      <a:lumOff val="41680"/>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533400" rtl="0">
                  <a:lnSpc>
                    <a:spcPct val="90000"/>
                  </a:lnSpc>
                  <a:spcBef>
                    <a:spcPts val="700"/>
                  </a:spcBef>
                  <a:defRPr sz="1200"/>
                </a:pPr>
                <a:endParaRPr/>
              </a:p>
            </p:txBody>
          </p:sp>
          <p:sp>
            <p:nvSpPr>
              <p:cNvPr id="45" name="تكوين لجنة لدراسة وتشخيص جوانب القصور الموجودة لدى الطلاب"/>
              <p:cNvSpPr txBox="1"/>
              <p:nvPr/>
            </p:nvSpPr>
            <p:spPr>
              <a:xfrm>
                <a:off x="167382" y="157975"/>
                <a:ext cx="907667" cy="101410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5240" tIns="15240" rIns="15240" bIns="15240" numCol="1" anchor="ctr">
                <a:spAutoFit/>
              </a:bodyPr>
              <a:lstStyle>
                <a:lvl1pPr algn="ctr" defTabSz="533400">
                  <a:lnSpc>
                    <a:spcPct val="90000"/>
                  </a:lnSpc>
                  <a:spcBef>
                    <a:spcPts val="500"/>
                  </a:spcBef>
                  <a:defRPr sz="1200" b="1"/>
                </a:lvl1pPr>
              </a:lstStyle>
              <a:p>
                <a:pPr rtl="0">
                  <a:defRPr/>
                </a:pPr>
                <a:r>
                  <a:rPr sz="1600"/>
                  <a:t>تكوين لجنة لدراسة وتشخيص جوانب القصور الموجودة لدى الطلاب </a:t>
                </a:r>
              </a:p>
            </p:txBody>
          </p:sp>
        </p:grpSp>
        <p:grpSp>
          <p:nvGrpSpPr>
            <p:cNvPr id="17" name="تجميع"/>
            <p:cNvGrpSpPr/>
            <p:nvPr/>
          </p:nvGrpSpPr>
          <p:grpSpPr>
            <a:xfrm>
              <a:off x="3509552" y="492344"/>
              <a:ext cx="1348744" cy="1312725"/>
              <a:chOff x="0" y="-1"/>
              <a:chExt cx="1348742" cy="1312724"/>
            </a:xfrm>
          </p:grpSpPr>
          <p:sp>
            <p:nvSpPr>
              <p:cNvPr id="42" name="بيضاوي"/>
              <p:cNvSpPr/>
              <p:nvPr/>
            </p:nvSpPr>
            <p:spPr>
              <a:xfrm>
                <a:off x="0" y="-1"/>
                <a:ext cx="1348742" cy="1312724"/>
              </a:xfrm>
              <a:prstGeom prst="ellipse">
                <a:avLst/>
              </a:prstGeom>
              <a:gradFill flip="none" rotWithShape="1">
                <a:gsLst>
                  <a:gs pos="0">
                    <a:srgbClr val="A8FFF4"/>
                  </a:gs>
                  <a:gs pos="35000">
                    <a:srgbClr val="C1FFF7"/>
                  </a:gs>
                  <a:gs pos="100000">
                    <a:srgbClr val="E7FFFC"/>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533400" rtl="0">
                  <a:lnSpc>
                    <a:spcPct val="90000"/>
                  </a:lnSpc>
                  <a:spcBef>
                    <a:spcPts val="700"/>
                  </a:spcBef>
                  <a:defRPr sz="1200"/>
                </a:pPr>
                <a:endParaRPr/>
              </a:p>
            </p:txBody>
          </p:sp>
          <p:sp>
            <p:nvSpPr>
              <p:cNvPr id="43" name="حصـر الـطـلاب المقصـريـن في كل المــواد الـدراسيـة"/>
              <p:cNvSpPr txBox="1"/>
              <p:nvPr/>
            </p:nvSpPr>
            <p:spPr>
              <a:xfrm>
                <a:off x="197518" y="248939"/>
                <a:ext cx="953705" cy="8609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5240" tIns="15240" rIns="15240" bIns="15240" numCol="1" anchor="ctr">
                <a:spAutoFit/>
              </a:bodyPr>
              <a:lstStyle>
                <a:lvl1pPr algn="ctr" defTabSz="533400">
                  <a:lnSpc>
                    <a:spcPct val="90000"/>
                  </a:lnSpc>
                  <a:spcBef>
                    <a:spcPts val="500"/>
                  </a:spcBef>
                  <a:defRPr sz="1200" b="1"/>
                </a:lvl1pPr>
              </a:lstStyle>
              <a:p>
                <a:pPr rtl="0">
                  <a:defRPr/>
                </a:pPr>
                <a:r>
                  <a:rPr sz="1800"/>
                  <a:t>حصـر الـطـلاب المقصـريـن في كل المــواد الـدراسيـة </a:t>
                </a:r>
              </a:p>
            </p:txBody>
          </p:sp>
        </p:grpSp>
        <p:grpSp>
          <p:nvGrpSpPr>
            <p:cNvPr id="18" name="تجميع"/>
            <p:cNvGrpSpPr/>
            <p:nvPr/>
          </p:nvGrpSpPr>
          <p:grpSpPr>
            <a:xfrm>
              <a:off x="4397474" y="1679276"/>
              <a:ext cx="1272323" cy="1401261"/>
              <a:chOff x="0" y="63028"/>
              <a:chExt cx="1272321" cy="1401260"/>
            </a:xfrm>
          </p:grpSpPr>
          <p:sp>
            <p:nvSpPr>
              <p:cNvPr id="40" name="بيضاوي"/>
              <p:cNvSpPr/>
              <p:nvPr/>
            </p:nvSpPr>
            <p:spPr>
              <a:xfrm>
                <a:off x="0" y="63028"/>
                <a:ext cx="1272321" cy="1401260"/>
              </a:xfrm>
              <a:prstGeom prst="ellipse">
                <a:avLst/>
              </a:prstGeom>
              <a:gradFill flip="none" rotWithShape="1">
                <a:gsLst>
                  <a:gs pos="0">
                    <a:srgbClr val="AAFFD4"/>
                  </a:gs>
                  <a:gs pos="35000">
                    <a:srgbClr val="C3FFE0"/>
                  </a:gs>
                  <a:gs pos="100000">
                    <a:srgbClr val="E8FFF3"/>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533400" rtl="0">
                  <a:lnSpc>
                    <a:spcPct val="90000"/>
                  </a:lnSpc>
                  <a:spcBef>
                    <a:spcPts val="700"/>
                  </a:spcBef>
                  <a:defRPr sz="1200"/>
                </a:pPr>
                <a:endParaRPr/>
              </a:p>
            </p:txBody>
          </p:sp>
          <p:sp>
            <p:nvSpPr>
              <p:cNvPr id="41" name="الاجتماع بمعلمي المواد التي يوجد لديهم عدد كبير من الطلاب المقصرين"/>
              <p:cNvSpPr txBox="1"/>
              <p:nvPr/>
            </p:nvSpPr>
            <p:spPr>
              <a:xfrm>
                <a:off x="128834" y="200478"/>
                <a:ext cx="1038348" cy="11366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5240" tIns="15240" rIns="15240" bIns="15240" numCol="1" anchor="ctr">
                <a:spAutoFit/>
              </a:bodyPr>
              <a:lstStyle>
                <a:lvl1pPr algn="ctr" defTabSz="533400">
                  <a:lnSpc>
                    <a:spcPct val="90000"/>
                  </a:lnSpc>
                  <a:spcBef>
                    <a:spcPts val="500"/>
                  </a:spcBef>
                  <a:defRPr sz="1200" b="1"/>
                </a:lvl1pPr>
              </a:lstStyle>
              <a:p>
                <a:pPr rtl="0">
                  <a:defRPr/>
                </a:pPr>
                <a:r>
                  <a:rPr sz="1800"/>
                  <a:t>الاجتماع بمعلمي المواد التي يوجد </a:t>
                </a:r>
                <a:r>
                  <a:rPr sz="1800" smtClean="0"/>
                  <a:t>لدي</a:t>
                </a:r>
                <a:r>
                  <a:rPr lang="ar-SA" sz="1800" dirty="0" smtClean="0"/>
                  <a:t>المقصرين </a:t>
                </a:r>
                <a:r>
                  <a:rPr sz="1800" smtClean="0"/>
                  <a:t>هم </a:t>
                </a:r>
                <a:r>
                  <a:rPr sz="1800"/>
                  <a:t>عدد كبير من </a:t>
                </a:r>
                <a:r>
                  <a:rPr sz="1800" smtClean="0"/>
                  <a:t>الطلاب</a:t>
                </a:r>
                <a:endParaRPr sz="1800"/>
              </a:p>
            </p:txBody>
          </p:sp>
        </p:grpSp>
        <p:grpSp>
          <p:nvGrpSpPr>
            <p:cNvPr id="19" name="تجميع"/>
            <p:cNvGrpSpPr/>
            <p:nvPr/>
          </p:nvGrpSpPr>
          <p:grpSpPr>
            <a:xfrm>
              <a:off x="4450643" y="3061864"/>
              <a:ext cx="1165986" cy="1335490"/>
              <a:chOff x="0" y="-1"/>
              <a:chExt cx="1165985" cy="1335489"/>
            </a:xfrm>
          </p:grpSpPr>
          <p:sp>
            <p:nvSpPr>
              <p:cNvPr id="38" name="بيضاوي"/>
              <p:cNvSpPr/>
              <p:nvPr/>
            </p:nvSpPr>
            <p:spPr>
              <a:xfrm>
                <a:off x="0" y="68485"/>
                <a:ext cx="1165985" cy="1267003"/>
              </a:xfrm>
              <a:prstGeom prst="ellipse">
                <a:avLst/>
              </a:prstGeom>
              <a:gradFill flip="none" rotWithShape="1">
                <a:gsLst>
                  <a:gs pos="0">
                    <a:srgbClr val="ADFFBC"/>
                  </a:gs>
                  <a:gs pos="35000">
                    <a:srgbClr val="C5FFCF"/>
                  </a:gs>
                  <a:gs pos="100000">
                    <a:srgbClr val="E9FFED"/>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533400" rtl="0">
                  <a:lnSpc>
                    <a:spcPct val="90000"/>
                  </a:lnSpc>
                  <a:spcBef>
                    <a:spcPts val="700"/>
                  </a:spcBef>
                  <a:defRPr sz="1200"/>
                </a:pPr>
                <a:endParaRPr/>
              </a:p>
            </p:txBody>
          </p:sp>
          <p:sp>
            <p:nvSpPr>
              <p:cNvPr id="39" name="تصنيف جوانب القصور الموجودة لدى الطلاب حسب المواد الدراسية"/>
              <p:cNvSpPr txBox="1"/>
              <p:nvPr/>
            </p:nvSpPr>
            <p:spPr>
              <a:xfrm>
                <a:off x="28020" y="-1"/>
                <a:ext cx="1095842" cy="11366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5240" tIns="15240" rIns="15240" bIns="15240" numCol="1" anchor="ctr">
                <a:spAutoFit/>
              </a:bodyPr>
              <a:lstStyle>
                <a:lvl1pPr algn="ctr" defTabSz="533400">
                  <a:lnSpc>
                    <a:spcPct val="90000"/>
                  </a:lnSpc>
                  <a:spcBef>
                    <a:spcPts val="500"/>
                  </a:spcBef>
                  <a:defRPr sz="1200" b="1"/>
                </a:lvl1pPr>
              </a:lstStyle>
              <a:p>
                <a:pPr rtl="0">
                  <a:defRPr/>
                </a:pPr>
                <a:r>
                  <a:rPr sz="1800"/>
                  <a:t>تصنيف جوانب القصور الموجودة لدى الطلاب حسب المواد الدراسية </a:t>
                </a:r>
              </a:p>
            </p:txBody>
          </p:sp>
        </p:grpSp>
        <p:grpSp>
          <p:nvGrpSpPr>
            <p:cNvPr id="20" name="تجميع"/>
            <p:cNvGrpSpPr/>
            <p:nvPr/>
          </p:nvGrpSpPr>
          <p:grpSpPr>
            <a:xfrm>
              <a:off x="3615313" y="4265360"/>
              <a:ext cx="1137220" cy="1284124"/>
              <a:chOff x="0" y="132155"/>
              <a:chExt cx="1137218" cy="1284121"/>
            </a:xfrm>
          </p:grpSpPr>
          <p:sp>
            <p:nvSpPr>
              <p:cNvPr id="36" name="بيضاوي"/>
              <p:cNvSpPr/>
              <p:nvPr/>
            </p:nvSpPr>
            <p:spPr>
              <a:xfrm>
                <a:off x="0" y="184075"/>
                <a:ext cx="1137218" cy="1232201"/>
              </a:xfrm>
              <a:prstGeom prst="ellipse">
                <a:avLst/>
              </a:prstGeom>
              <a:gradFill flip="none" rotWithShape="1">
                <a:gsLst>
                  <a:gs pos="0">
                    <a:srgbClr val="B0FFAF"/>
                  </a:gs>
                  <a:gs pos="35000">
                    <a:srgbClr val="C7FFC6"/>
                  </a:gs>
                  <a:gs pos="100000">
                    <a:srgbClr val="E9FFE9"/>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533400" rtl="0">
                  <a:lnSpc>
                    <a:spcPct val="90000"/>
                  </a:lnSpc>
                  <a:spcBef>
                    <a:spcPts val="700"/>
                  </a:spcBef>
                  <a:defRPr sz="1200"/>
                </a:pPr>
                <a:endParaRPr/>
              </a:p>
            </p:txBody>
          </p:sp>
          <p:sp>
            <p:nvSpPr>
              <p:cNvPr id="37" name="إعداد البرنامج العلاجي الخاص بكل مادة من المواد التي ظهر فيها التقصير"/>
              <p:cNvSpPr txBox="1"/>
              <p:nvPr/>
            </p:nvSpPr>
            <p:spPr>
              <a:xfrm>
                <a:off x="5733" y="132155"/>
                <a:ext cx="1095841" cy="113661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5240" tIns="15240" rIns="15240" bIns="15240" numCol="1" anchor="ctr">
                <a:spAutoFit/>
              </a:bodyPr>
              <a:lstStyle>
                <a:lvl1pPr algn="ctr" defTabSz="533400">
                  <a:lnSpc>
                    <a:spcPct val="90000"/>
                  </a:lnSpc>
                  <a:spcBef>
                    <a:spcPts val="500"/>
                  </a:spcBef>
                  <a:defRPr sz="1200" b="1"/>
                </a:lvl1pPr>
              </a:lstStyle>
              <a:p>
                <a:pPr rtl="0">
                  <a:defRPr/>
                </a:pPr>
                <a:r>
                  <a:rPr sz="1800"/>
                  <a:t>إعداد البرنامج العلاجي الخاص بكل مادة من المواد التي ظهر فيها التقصير </a:t>
                </a:r>
              </a:p>
            </p:txBody>
          </p:sp>
        </p:grpSp>
        <p:grpSp>
          <p:nvGrpSpPr>
            <p:cNvPr id="21" name="تجميع"/>
            <p:cNvGrpSpPr/>
            <p:nvPr/>
          </p:nvGrpSpPr>
          <p:grpSpPr>
            <a:xfrm>
              <a:off x="2232252" y="4757392"/>
              <a:ext cx="1153616" cy="1245419"/>
              <a:chOff x="0" y="79278"/>
              <a:chExt cx="1153614" cy="1245417"/>
            </a:xfrm>
          </p:grpSpPr>
          <p:sp>
            <p:nvSpPr>
              <p:cNvPr id="34" name="بيضاوي"/>
              <p:cNvSpPr/>
              <p:nvPr/>
            </p:nvSpPr>
            <p:spPr>
              <a:xfrm>
                <a:off x="0" y="79278"/>
                <a:ext cx="1153614" cy="1245417"/>
              </a:xfrm>
              <a:prstGeom prst="ellipse">
                <a:avLst/>
              </a:prstGeom>
              <a:gradFill flip="none" rotWithShape="1">
                <a:gsLst>
                  <a:gs pos="0">
                    <a:srgbClr val="C2FFB2"/>
                  </a:gs>
                  <a:gs pos="35000">
                    <a:srgbClr val="D3FFC8"/>
                  </a:gs>
                  <a:gs pos="100000">
                    <a:srgbClr val="EEFFEA"/>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533400" rtl="0">
                  <a:lnSpc>
                    <a:spcPct val="90000"/>
                  </a:lnSpc>
                  <a:spcBef>
                    <a:spcPts val="700"/>
                  </a:spcBef>
                  <a:defRPr sz="1200"/>
                </a:pPr>
                <a:endParaRPr/>
              </a:p>
            </p:txBody>
          </p:sp>
          <p:sp>
            <p:nvSpPr>
              <p:cNvPr id="35" name="تعيين وتحديد الأوقات المناسبة لتنفيذ البرامج العلاجيـة"/>
              <p:cNvSpPr txBox="1"/>
              <p:nvPr/>
            </p:nvSpPr>
            <p:spPr>
              <a:xfrm>
                <a:off x="7080" y="298139"/>
                <a:ext cx="1095841" cy="8609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5240" tIns="15240" rIns="15240" bIns="15240" numCol="1" anchor="ctr">
                <a:spAutoFit/>
              </a:bodyPr>
              <a:lstStyle>
                <a:lvl1pPr algn="ctr" defTabSz="533400">
                  <a:lnSpc>
                    <a:spcPct val="90000"/>
                  </a:lnSpc>
                  <a:spcBef>
                    <a:spcPts val="500"/>
                  </a:spcBef>
                  <a:defRPr sz="1200" b="1"/>
                </a:lvl1pPr>
              </a:lstStyle>
              <a:p>
                <a:pPr rtl="0">
                  <a:defRPr/>
                </a:pPr>
                <a:r>
                  <a:rPr sz="1800"/>
                  <a:t>تعيين وتحديد الأوقات المناسبة لتنفيذ البرامج العلاجيـة </a:t>
                </a:r>
              </a:p>
            </p:txBody>
          </p:sp>
        </p:grpSp>
        <p:grpSp>
          <p:nvGrpSpPr>
            <p:cNvPr id="22" name="تجميع"/>
            <p:cNvGrpSpPr/>
            <p:nvPr/>
          </p:nvGrpSpPr>
          <p:grpSpPr>
            <a:xfrm>
              <a:off x="852165" y="4305164"/>
              <a:ext cx="1164061" cy="1256435"/>
              <a:chOff x="-1" y="-1"/>
              <a:chExt cx="1164060" cy="1256434"/>
            </a:xfrm>
          </p:grpSpPr>
          <p:sp>
            <p:nvSpPr>
              <p:cNvPr id="32" name="بيضاوي"/>
              <p:cNvSpPr/>
              <p:nvPr/>
            </p:nvSpPr>
            <p:spPr>
              <a:xfrm>
                <a:off x="-1" y="-1"/>
                <a:ext cx="1164060" cy="1256434"/>
              </a:xfrm>
              <a:prstGeom prst="ellipse">
                <a:avLst/>
              </a:prstGeom>
              <a:gradFill flip="none" rotWithShape="1">
                <a:gsLst>
                  <a:gs pos="0">
                    <a:srgbClr val="DBFFB4"/>
                  </a:gs>
                  <a:gs pos="35000">
                    <a:srgbClr val="E5FFCA"/>
                  </a:gs>
                  <a:gs pos="100000">
                    <a:srgbClr val="F5FFEB"/>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533400" rtl="0">
                  <a:lnSpc>
                    <a:spcPct val="90000"/>
                  </a:lnSpc>
                  <a:spcBef>
                    <a:spcPts val="700"/>
                  </a:spcBef>
                  <a:defRPr sz="1200"/>
                </a:pPr>
                <a:endParaRPr/>
              </a:p>
            </p:txBody>
          </p:sp>
          <p:sp>
            <p:nvSpPr>
              <p:cNvPr id="33" name="توفيـر الوسـائل المناسبـة لتنفيذ البرنامـج العلاجي"/>
              <p:cNvSpPr txBox="1"/>
              <p:nvPr/>
            </p:nvSpPr>
            <p:spPr>
              <a:xfrm>
                <a:off x="100741" y="276147"/>
                <a:ext cx="1048197" cy="860971"/>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5240" tIns="15240" rIns="15240" bIns="15240" numCol="1" anchor="ctr">
                <a:spAutoFit/>
              </a:bodyPr>
              <a:lstStyle>
                <a:lvl1pPr algn="ctr" defTabSz="533400">
                  <a:lnSpc>
                    <a:spcPct val="90000"/>
                  </a:lnSpc>
                  <a:spcBef>
                    <a:spcPts val="500"/>
                  </a:spcBef>
                  <a:defRPr sz="1200" b="1"/>
                </a:lvl1pPr>
              </a:lstStyle>
              <a:p>
                <a:pPr rtl="0">
                  <a:defRPr/>
                </a:pPr>
                <a:r>
                  <a:rPr sz="1800"/>
                  <a:t>توفيـر الوسـائل المناسبـة لتنفيذ البرنامـج العلاجي </a:t>
                </a:r>
              </a:p>
            </p:txBody>
          </p:sp>
        </p:grpSp>
        <p:grpSp>
          <p:nvGrpSpPr>
            <p:cNvPr id="23" name="تجميع"/>
            <p:cNvGrpSpPr/>
            <p:nvPr/>
          </p:nvGrpSpPr>
          <p:grpSpPr>
            <a:xfrm>
              <a:off x="0" y="3185336"/>
              <a:ext cx="1168967" cy="1189796"/>
              <a:chOff x="0" y="123470"/>
              <a:chExt cx="1168966" cy="1189795"/>
            </a:xfrm>
          </p:grpSpPr>
          <p:sp>
            <p:nvSpPr>
              <p:cNvPr id="30" name="بيضاوي"/>
              <p:cNvSpPr/>
              <p:nvPr/>
            </p:nvSpPr>
            <p:spPr>
              <a:xfrm>
                <a:off x="0" y="123470"/>
                <a:ext cx="1168966" cy="1157033"/>
              </a:xfrm>
              <a:prstGeom prst="ellipse">
                <a:avLst/>
              </a:prstGeom>
              <a:gradFill flip="none" rotWithShape="1">
                <a:gsLst>
                  <a:gs pos="0">
                    <a:srgbClr val="F8FFB6"/>
                  </a:gs>
                  <a:gs pos="35000">
                    <a:srgbClr val="FAFFCC"/>
                  </a:gs>
                  <a:gs pos="100000">
                    <a:srgbClr val="FDFFEB"/>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533400" rtl="0">
                  <a:lnSpc>
                    <a:spcPct val="90000"/>
                  </a:lnSpc>
                  <a:spcBef>
                    <a:spcPts val="700"/>
                  </a:spcBef>
                  <a:defRPr sz="1200"/>
                </a:pPr>
                <a:endParaRPr/>
              </a:p>
            </p:txBody>
          </p:sp>
          <p:sp>
            <p:nvSpPr>
              <p:cNvPr id="31" name="تصميم وإعداد استمارة خاصة بمتابعة الطلاب المقصرين"/>
              <p:cNvSpPr txBox="1"/>
              <p:nvPr/>
            </p:nvSpPr>
            <p:spPr>
              <a:xfrm>
                <a:off x="47645" y="176647"/>
                <a:ext cx="1095842" cy="11366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5240" tIns="15240" rIns="15240" bIns="15240" numCol="1" anchor="ctr">
                <a:spAutoFit/>
              </a:bodyPr>
              <a:lstStyle>
                <a:lvl1pPr algn="ctr" defTabSz="533400">
                  <a:lnSpc>
                    <a:spcPct val="90000"/>
                  </a:lnSpc>
                  <a:spcBef>
                    <a:spcPts val="500"/>
                  </a:spcBef>
                  <a:defRPr sz="1200" b="1"/>
                </a:lvl1pPr>
              </a:lstStyle>
              <a:p>
                <a:pPr rtl="0">
                  <a:defRPr/>
                </a:pPr>
                <a:r>
                  <a:rPr sz="1800"/>
                  <a:t>تصميم وإعداد استمارة خاصة بمتابعة الطلاب المقصرين </a:t>
                </a:r>
              </a:p>
            </p:txBody>
          </p:sp>
        </p:grpSp>
        <p:grpSp>
          <p:nvGrpSpPr>
            <p:cNvPr id="24" name="تجميع"/>
            <p:cNvGrpSpPr/>
            <p:nvPr/>
          </p:nvGrpSpPr>
          <p:grpSpPr>
            <a:xfrm>
              <a:off x="-95291" y="1739169"/>
              <a:ext cx="1254420" cy="1420356"/>
              <a:chOff x="-105130" y="417486"/>
              <a:chExt cx="1254418" cy="1420354"/>
            </a:xfrm>
          </p:grpSpPr>
          <p:sp>
            <p:nvSpPr>
              <p:cNvPr id="28" name="بيضاوي"/>
              <p:cNvSpPr/>
              <p:nvPr/>
            </p:nvSpPr>
            <p:spPr>
              <a:xfrm>
                <a:off x="-105130" y="417486"/>
                <a:ext cx="1254418" cy="1420354"/>
              </a:xfrm>
              <a:prstGeom prst="ellipse">
                <a:avLst/>
              </a:prstGeom>
              <a:gradFill flip="none" rotWithShape="1">
                <a:gsLst>
                  <a:gs pos="0">
                    <a:srgbClr val="FFE8B9"/>
                  </a:gs>
                  <a:gs pos="35000">
                    <a:srgbClr val="FFEECD"/>
                  </a:gs>
                  <a:gs pos="100000">
                    <a:srgbClr val="FFF8EC"/>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533400" rtl="0">
                  <a:lnSpc>
                    <a:spcPct val="90000"/>
                  </a:lnSpc>
                  <a:spcBef>
                    <a:spcPts val="700"/>
                  </a:spcBef>
                  <a:defRPr sz="1200"/>
                </a:pPr>
                <a:endParaRPr/>
              </a:p>
            </p:txBody>
          </p:sp>
          <p:sp>
            <p:nvSpPr>
              <p:cNvPr id="29" name="إعداد خطابات لأولياء أمور الطلاب المقصرين لتوضيح جوانب القصور وسبل العلاج ودورهم"/>
              <p:cNvSpPr txBox="1"/>
              <p:nvPr/>
            </p:nvSpPr>
            <p:spPr>
              <a:xfrm>
                <a:off x="-57485" y="574031"/>
                <a:ext cx="1191132" cy="1136617"/>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5240" tIns="15240" rIns="15240" bIns="15240" numCol="1" anchor="ctr">
                <a:spAutoFit/>
              </a:bodyPr>
              <a:lstStyle>
                <a:lvl1pPr algn="ctr" defTabSz="533400">
                  <a:lnSpc>
                    <a:spcPct val="90000"/>
                  </a:lnSpc>
                  <a:spcBef>
                    <a:spcPts val="500"/>
                  </a:spcBef>
                  <a:defRPr sz="1200" b="1"/>
                </a:lvl1pPr>
              </a:lstStyle>
              <a:p>
                <a:pPr rtl="0">
                  <a:defRPr/>
                </a:pPr>
                <a:r>
                  <a:rPr sz="1800"/>
                  <a:t>إعداد خطابات لأولياء أمور الطلاب المقصرين لتوضيح جوانب القصور وسبل العلاج ودورهم</a:t>
                </a:r>
              </a:p>
            </p:txBody>
          </p:sp>
        </p:grpSp>
        <p:grpSp>
          <p:nvGrpSpPr>
            <p:cNvPr id="25" name="تجميع"/>
            <p:cNvGrpSpPr/>
            <p:nvPr/>
          </p:nvGrpSpPr>
          <p:grpSpPr>
            <a:xfrm>
              <a:off x="809971" y="552238"/>
              <a:ext cx="1213254" cy="1192936"/>
              <a:chOff x="-35196" y="203707"/>
              <a:chExt cx="1213252" cy="1192935"/>
            </a:xfrm>
          </p:grpSpPr>
          <p:sp>
            <p:nvSpPr>
              <p:cNvPr id="26" name="بيضاوي"/>
              <p:cNvSpPr/>
              <p:nvPr/>
            </p:nvSpPr>
            <p:spPr>
              <a:xfrm>
                <a:off x="0" y="203707"/>
                <a:ext cx="1178056" cy="1192935"/>
              </a:xfrm>
              <a:prstGeom prst="ellipse">
                <a:avLst/>
              </a:prstGeom>
              <a:gradFill flip="none" rotWithShape="1">
                <a:gsLst>
                  <a:gs pos="0">
                    <a:schemeClr val="accent6">
                      <a:hueOff val="-456778"/>
                      <a:satOff val="8290"/>
                      <a:lumOff val="24503"/>
                    </a:schemeClr>
                  </a:gs>
                  <a:gs pos="35000">
                    <a:srgbClr val="FFDECF"/>
                  </a:gs>
                  <a:gs pos="100000">
                    <a:schemeClr val="accent6">
                      <a:hueOff val="-556026"/>
                      <a:satOff val="8290"/>
                      <a:lumOff val="34267"/>
                    </a:schemeClr>
                  </a:gs>
                </a:gsLst>
                <a:lin ang="16200000" scaled="0"/>
              </a:gradFill>
              <a:ln w="12700" cap="flat">
                <a:noFill/>
                <a:miter lim="400000"/>
              </a:ln>
              <a:effectLst>
                <a:outerShdw blurRad="38100" dist="20000" dir="5400000" rotWithShape="0">
                  <a:srgbClr val="000000">
                    <a:alpha val="38000"/>
                  </a:srgbClr>
                </a:outerShdw>
              </a:effectLst>
            </p:spPr>
            <p:txBody>
              <a:bodyPr wrap="square" lIns="45719" tIns="45719" rIns="45719" bIns="45719" numCol="1" anchor="ctr">
                <a:noAutofit/>
              </a:bodyPr>
              <a:lstStyle/>
              <a:p>
                <a:pPr algn="ctr" defTabSz="533400" rtl="0">
                  <a:lnSpc>
                    <a:spcPct val="90000"/>
                  </a:lnSpc>
                  <a:spcBef>
                    <a:spcPts val="700"/>
                  </a:spcBef>
                  <a:defRPr sz="1200"/>
                </a:pPr>
                <a:endParaRPr/>
              </a:p>
            </p:txBody>
          </p:sp>
          <p:sp>
            <p:nvSpPr>
              <p:cNvPr id="27" name="وضع ملف لكل طالب انضم للبرنامج العلاجي يوضع  فيه كل ما يتعلق بالطالب"/>
              <p:cNvSpPr txBox="1"/>
              <p:nvPr/>
            </p:nvSpPr>
            <p:spPr>
              <a:xfrm>
                <a:off x="-35196" y="204384"/>
                <a:ext cx="1191131" cy="1136618"/>
              </a:xfrm>
              <a:prstGeom prst="rect">
                <a:avLst/>
              </a:prstGeom>
              <a:noFill/>
              <a:ln w="12700" cap="flat">
                <a:noFill/>
                <a:miter lim="400000"/>
              </a:ln>
              <a:effectLst/>
              <a:extLst>
                <a:ext uri="{C572A759-6A51-4108-AA02-DFA0A04FC94B}">
                  <ma14:wrappingTextBoxFlag xmlns:ma14="http://schemas.microsoft.com/office/mac/drawingml/2011/main" xmlns="" val="1"/>
                </a:ext>
              </a:extLst>
            </p:spPr>
            <p:txBody>
              <a:bodyPr wrap="square" lIns="15240" tIns="15240" rIns="15240" bIns="15240" numCol="1" anchor="ctr">
                <a:spAutoFit/>
              </a:bodyPr>
              <a:lstStyle>
                <a:lvl1pPr algn="ctr" defTabSz="533400">
                  <a:lnSpc>
                    <a:spcPct val="90000"/>
                  </a:lnSpc>
                  <a:spcBef>
                    <a:spcPts val="500"/>
                  </a:spcBef>
                  <a:defRPr sz="1200" b="1"/>
                </a:lvl1pPr>
              </a:lstStyle>
              <a:p>
                <a:pPr rtl="0">
                  <a:defRPr/>
                </a:pPr>
                <a:r>
                  <a:rPr sz="1800"/>
                  <a:t>وضع ملف لكل طالب انضم للبرنامج العلاجي يوضع  فيه كل ما يتعلق بالطالب</a:t>
                </a:r>
              </a:p>
            </p:txBody>
          </p:sp>
        </p:grpSp>
      </p:grpSp>
      <p:pic>
        <p:nvPicPr>
          <p:cNvPr id="48" name="صورة 47" descr="IMG-3197.jpg"/>
          <p:cNvPicPr>
            <a:picLocks noChangeAspect="1"/>
          </p:cNvPicPr>
          <p:nvPr/>
        </p:nvPicPr>
        <p:blipFill>
          <a:blip r:embed="rId2" cstate="print"/>
          <a:stretch>
            <a:fillRect/>
          </a:stretch>
        </p:blipFill>
        <p:spPr>
          <a:xfrm>
            <a:off x="0" y="285728"/>
            <a:ext cx="1838319" cy="1176325"/>
          </a:xfrm>
          <a:prstGeom prst="rect">
            <a:avLst/>
          </a:prstGeom>
        </p:spPr>
      </p:pic>
    </p:spTree>
    <p:extLst>
      <p:ext uri="{BB962C8B-B14F-4D97-AF65-F5344CB8AC3E}">
        <p14:creationId xmlns:p14="http://schemas.microsoft.com/office/powerpoint/2010/main" xmlns="" val="140824842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3429000"/>
            <a:ext cx="8229600" cy="3231232"/>
          </a:xfrm>
        </p:spPr>
        <p:txBody>
          <a:bodyPr>
            <a:normAutofit fontScale="90000"/>
          </a:bodyPr>
          <a:lstStyle/>
          <a:p>
            <a:pPr algn="r"/>
            <a:r>
              <a:rPr lang="ar-SA" dirty="0" smtClean="0"/>
              <a:t>فريق مؤشر معالجة المهارات الأساسية للطلاب</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r>
              <a:rPr lang="ar-SA" dirty="0" smtClean="0"/>
              <a:t/>
            </a:r>
            <a:br>
              <a:rPr lang="ar-SA" dirty="0" smtClean="0"/>
            </a:br>
            <a:endParaRPr lang="ar-SA" dirty="0"/>
          </a:p>
        </p:txBody>
      </p:sp>
      <p:pic>
        <p:nvPicPr>
          <p:cNvPr id="24" name="صورة 23" descr="IMG-3197.jpg"/>
          <p:cNvPicPr>
            <a:picLocks noChangeAspect="1"/>
          </p:cNvPicPr>
          <p:nvPr/>
        </p:nvPicPr>
        <p:blipFill>
          <a:blip r:embed="rId2" cstate="print"/>
          <a:stretch>
            <a:fillRect/>
          </a:stretch>
        </p:blipFill>
        <p:spPr>
          <a:xfrm>
            <a:off x="214282" y="928670"/>
            <a:ext cx="1909757" cy="1643074"/>
          </a:xfrm>
          <a:prstGeom prst="rect">
            <a:avLst/>
          </a:prstGeom>
        </p:spPr>
      </p:pic>
      <p:grpSp>
        <p:nvGrpSpPr>
          <p:cNvPr id="25" name="مجموعة 24"/>
          <p:cNvGrpSpPr/>
          <p:nvPr/>
        </p:nvGrpSpPr>
        <p:grpSpPr>
          <a:xfrm>
            <a:off x="3071802" y="1214422"/>
            <a:ext cx="5357850" cy="2411418"/>
            <a:chOff x="6322326" y="1290574"/>
            <a:chExt cx="5357850" cy="2411418"/>
          </a:xfrm>
          <a:scene3d>
            <a:camera prst="orthographicFront"/>
            <a:lightRig rig="flat" dir="t"/>
          </a:scene3d>
        </p:grpSpPr>
        <p:sp>
          <p:nvSpPr>
            <p:cNvPr id="26" name="مستطيل مستدير الزوايا 25"/>
            <p:cNvSpPr/>
            <p:nvPr/>
          </p:nvSpPr>
          <p:spPr>
            <a:xfrm>
              <a:off x="9679912" y="2076392"/>
              <a:ext cx="2000264" cy="162560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6">
                <a:hueOff val="0"/>
                <a:satOff val="0"/>
                <a:lumOff val="0"/>
                <a:alphaOff val="0"/>
              </a:schemeClr>
            </a:fillRef>
            <a:effectRef idx="2">
              <a:schemeClr val="accent6">
                <a:hueOff val="0"/>
                <a:satOff val="0"/>
                <a:lumOff val="0"/>
                <a:alphaOff val="0"/>
              </a:schemeClr>
            </a:effectRef>
            <a:fontRef idx="minor">
              <a:schemeClr val="lt1"/>
            </a:fontRef>
          </p:style>
          <p:txBody>
            <a:bodyPr/>
            <a:lstStyle/>
            <a:p>
              <a:pPr algn="ctr"/>
              <a:endParaRPr lang="ar-SA" sz="3600" dirty="0" smtClean="0"/>
            </a:p>
            <a:p>
              <a:pPr algn="ctr"/>
              <a:r>
                <a:rPr lang="ar-SA" sz="3600" dirty="0" smtClean="0"/>
                <a:t>معلم </a:t>
              </a:r>
              <a:endParaRPr lang="ar-SA" sz="2000" dirty="0"/>
            </a:p>
          </p:txBody>
        </p:sp>
        <p:sp>
          <p:nvSpPr>
            <p:cNvPr id="27" name="مستطيل 26"/>
            <p:cNvSpPr/>
            <p:nvPr/>
          </p:nvSpPr>
          <p:spPr>
            <a:xfrm>
              <a:off x="6322326" y="1290574"/>
              <a:ext cx="1319365" cy="148285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رئيس ـ رئيسة  </a:t>
              </a:r>
            </a:p>
            <a:p>
              <a:pPr lvl="0" algn="ctr" defTabSz="1066800">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قسم</a:t>
              </a:r>
              <a:endParaRPr lang="en-US" sz="2400" b="1" kern="1200" dirty="0">
                <a:latin typeface="Traditional Arabic" panose="02020603050405020304" pitchFamily="18" charset="-78"/>
                <a:cs typeface="Traditional Arabic" panose="02020603050405020304" pitchFamily="18" charset="-78"/>
              </a:endParaRPr>
            </a:p>
          </p:txBody>
        </p:sp>
      </p:grpSp>
      <p:grpSp>
        <p:nvGrpSpPr>
          <p:cNvPr id="28" name="مجموعة 27"/>
          <p:cNvGrpSpPr/>
          <p:nvPr/>
        </p:nvGrpSpPr>
        <p:grpSpPr>
          <a:xfrm>
            <a:off x="4500562" y="2571744"/>
            <a:ext cx="2143140" cy="1625600"/>
            <a:chOff x="6023564" y="504819"/>
            <a:chExt cx="1834593" cy="1625600"/>
          </a:xfrm>
          <a:scene3d>
            <a:camera prst="orthographicFront"/>
            <a:lightRig rig="flat" dir="t"/>
          </a:scene3d>
        </p:grpSpPr>
        <p:sp>
          <p:nvSpPr>
            <p:cNvPr id="29" name="مستطيل مستدير الزوايا 28"/>
            <p:cNvSpPr/>
            <p:nvPr/>
          </p:nvSpPr>
          <p:spPr>
            <a:xfrm>
              <a:off x="6023564" y="504819"/>
              <a:ext cx="1834593" cy="162560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30" name="مستطيل 29"/>
            <p:cNvSpPr/>
            <p:nvPr/>
          </p:nvSpPr>
          <p:spPr>
            <a:xfrm>
              <a:off x="6237878" y="576257"/>
              <a:ext cx="1469486" cy="146689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25730" tIns="125730" rIns="125730" bIns="125730" numCol="1" spcCol="1270" anchor="ctr" anchorCtr="0">
              <a:noAutofit/>
            </a:bodyPr>
            <a:lstStyle/>
            <a:p>
              <a:pPr lvl="0" algn="ctr" defTabSz="1466850">
                <a:lnSpc>
                  <a:spcPct val="90000"/>
                </a:lnSpc>
                <a:spcBef>
                  <a:spcPct val="0"/>
                </a:spcBef>
                <a:spcAft>
                  <a:spcPct val="35000"/>
                </a:spcAft>
              </a:pPr>
              <a:r>
                <a:rPr lang="ar-SA" sz="3600" b="1" kern="1200" dirty="0" smtClean="0">
                  <a:latin typeface="Traditional Arabic" panose="02020603050405020304" pitchFamily="18" charset="-78"/>
                  <a:cs typeface="Traditional Arabic" panose="02020603050405020304" pitchFamily="18" charset="-78"/>
                </a:rPr>
                <a:t>مرشد طلابي </a:t>
              </a:r>
              <a:endParaRPr lang="en-US" sz="3600" b="1" kern="1200" dirty="0">
                <a:latin typeface="Traditional Arabic" panose="02020603050405020304" pitchFamily="18" charset="-78"/>
                <a:cs typeface="Traditional Arabic" panose="02020603050405020304" pitchFamily="18" charset="-78"/>
              </a:endParaRPr>
            </a:p>
          </p:txBody>
        </p:sp>
      </p:grpSp>
      <p:grpSp>
        <p:nvGrpSpPr>
          <p:cNvPr id="31" name="مجموعة 30"/>
          <p:cNvGrpSpPr/>
          <p:nvPr/>
        </p:nvGrpSpPr>
        <p:grpSpPr>
          <a:xfrm>
            <a:off x="2428860" y="3571876"/>
            <a:ext cx="2143140" cy="1689121"/>
            <a:chOff x="5403335" y="1298554"/>
            <a:chExt cx="2315715" cy="1689121"/>
          </a:xfrm>
          <a:scene3d>
            <a:camera prst="orthographicFront"/>
            <a:lightRig rig="flat" dir="t"/>
          </a:scene3d>
        </p:grpSpPr>
        <p:sp>
          <p:nvSpPr>
            <p:cNvPr id="32" name="مستطيل مستدير الزوايا 31"/>
            <p:cNvSpPr/>
            <p:nvPr/>
          </p:nvSpPr>
          <p:spPr>
            <a:xfrm>
              <a:off x="5403335" y="1362075"/>
              <a:ext cx="2315715" cy="162560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33" name="مستطيل 32"/>
            <p:cNvSpPr/>
            <p:nvPr/>
          </p:nvSpPr>
          <p:spPr>
            <a:xfrm>
              <a:off x="5482690" y="1298554"/>
              <a:ext cx="2157005" cy="146689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SA" sz="3600" b="1" kern="1200" dirty="0" smtClean="0">
                  <a:latin typeface="Traditional Arabic" panose="02020603050405020304" pitchFamily="18" charset="-78"/>
                  <a:cs typeface="Traditional Arabic" panose="02020603050405020304" pitchFamily="18" charset="-78"/>
                </a:rPr>
                <a:t>قائد مدرسة </a:t>
              </a:r>
              <a:endParaRPr lang="en-US" sz="3600" b="1" kern="1200" dirty="0">
                <a:latin typeface="Traditional Arabic" panose="02020603050405020304" pitchFamily="18" charset="-78"/>
                <a:cs typeface="Traditional Arabic" panose="02020603050405020304" pitchFamily="18" charset="-78"/>
              </a:endParaRPr>
            </a:p>
          </p:txBody>
        </p:sp>
      </p:grpSp>
      <p:grpSp>
        <p:nvGrpSpPr>
          <p:cNvPr id="34" name="مجموعة 33"/>
          <p:cNvGrpSpPr/>
          <p:nvPr/>
        </p:nvGrpSpPr>
        <p:grpSpPr>
          <a:xfrm>
            <a:off x="428596" y="4786322"/>
            <a:ext cx="2071702" cy="1625600"/>
            <a:chOff x="4040942" y="1184249"/>
            <a:chExt cx="2315715" cy="1625600"/>
          </a:xfrm>
          <a:scene3d>
            <a:camera prst="orthographicFront"/>
            <a:lightRig rig="flat" dir="t"/>
          </a:scene3d>
        </p:grpSpPr>
        <p:sp>
          <p:nvSpPr>
            <p:cNvPr id="35" name="مستطيل مستدير الزوايا 34"/>
            <p:cNvSpPr/>
            <p:nvPr/>
          </p:nvSpPr>
          <p:spPr>
            <a:xfrm>
              <a:off x="4040942" y="1184249"/>
              <a:ext cx="2315715" cy="162560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36" name="مستطيل 35"/>
            <p:cNvSpPr/>
            <p:nvPr/>
          </p:nvSpPr>
          <p:spPr>
            <a:xfrm>
              <a:off x="4120297" y="1263604"/>
              <a:ext cx="2157005" cy="146689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ar-SA" sz="3600" b="1" kern="1200" dirty="0" smtClean="0">
                  <a:latin typeface="Traditional Arabic" panose="02020603050405020304" pitchFamily="18" charset="-78"/>
                  <a:cs typeface="Traditional Arabic" panose="02020603050405020304" pitchFamily="18" charset="-78"/>
                </a:rPr>
                <a:t>مشرف </a:t>
              </a:r>
              <a:endParaRPr lang="en-US" sz="3600" b="1" kern="1200" dirty="0">
                <a:latin typeface="Traditional Arabic" panose="02020603050405020304" pitchFamily="18" charset="-78"/>
                <a:cs typeface="Traditional Arabic" panose="02020603050405020304" pitchFamily="18" charset="-78"/>
              </a:endParaRPr>
            </a:p>
          </p:txBody>
        </p:sp>
      </p:grpSp>
    </p:spTree>
    <p:extLst>
      <p:ext uri="{BB962C8B-B14F-4D97-AF65-F5344CB8AC3E}">
        <p14:creationId xmlns:p14="http://schemas.microsoft.com/office/powerpoint/2010/main" xmlns="" val="315517865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14282" y="785794"/>
            <a:ext cx="8715436" cy="5715040"/>
          </a:xfrm>
        </p:spPr>
        <p:txBody>
          <a:bodyPr>
            <a:normAutofit/>
          </a:bodyPr>
          <a:lstStyle/>
          <a:p>
            <a:pPr algn="r"/>
            <a:r>
              <a:rPr lang="ar-SA" sz="4000" b="1" dirty="0" smtClean="0"/>
              <a:t>فائـــــدة :</a:t>
            </a:r>
            <a:r>
              <a:rPr lang="en-US" sz="4000" dirty="0" smtClean="0"/>
              <a:t/>
            </a:r>
            <a:br>
              <a:rPr lang="en-US" sz="4000" dirty="0" smtClean="0"/>
            </a:br>
            <a:r>
              <a:rPr lang="ar-SA" sz="4000" dirty="0" smtClean="0"/>
              <a:t>أن يراعي الإجراء العلاجي جميع أنماط الفئة المستهدفة</a:t>
            </a: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r>
              <a:rPr lang="ar-SA" sz="4000" dirty="0" smtClean="0"/>
              <a:t> .</a:t>
            </a:r>
            <a:br>
              <a:rPr lang="ar-SA" sz="4000" dirty="0" smtClean="0"/>
            </a:br>
            <a:r>
              <a:rPr lang="en-US" sz="4000" dirty="0" smtClean="0"/>
              <a:t/>
            </a:r>
            <a:br>
              <a:rPr lang="en-US" sz="4000" dirty="0" smtClean="0"/>
            </a:br>
            <a:endParaRPr lang="ar-SA" sz="4000" dirty="0"/>
          </a:p>
        </p:txBody>
      </p:sp>
      <p:pic>
        <p:nvPicPr>
          <p:cNvPr id="3" name="صورة 2" descr="PHOTO-2018-09-19-23-27-50.jpg"/>
          <p:cNvPicPr>
            <a:picLocks noChangeAspect="1"/>
          </p:cNvPicPr>
          <p:nvPr/>
        </p:nvPicPr>
        <p:blipFill>
          <a:blip r:embed="rId2"/>
          <a:stretch>
            <a:fillRect/>
          </a:stretch>
        </p:blipFill>
        <p:spPr>
          <a:xfrm>
            <a:off x="1571604" y="2928934"/>
            <a:ext cx="6000792" cy="3714776"/>
          </a:xfrm>
          <a:prstGeom prst="rect">
            <a:avLst/>
          </a:prstGeom>
        </p:spPr>
      </p:pic>
      <p:pic>
        <p:nvPicPr>
          <p:cNvPr id="4" name="صورة 3" descr="IMG-3197.jpg"/>
          <p:cNvPicPr>
            <a:picLocks noChangeAspect="1"/>
          </p:cNvPicPr>
          <p:nvPr/>
        </p:nvPicPr>
        <p:blipFill>
          <a:blip r:embed="rId3" cstate="print"/>
          <a:stretch>
            <a:fillRect/>
          </a:stretch>
        </p:blipFill>
        <p:spPr>
          <a:xfrm>
            <a:off x="785786" y="785794"/>
            <a:ext cx="2428892" cy="1428760"/>
          </a:xfrm>
          <a:prstGeom prst="rect">
            <a:avLst/>
          </a:prstGeom>
        </p:spPr>
      </p:pic>
    </p:spTree>
    <p:extLst>
      <p:ext uri="{BB962C8B-B14F-4D97-AF65-F5344CB8AC3E}">
        <p14:creationId xmlns:p14="http://schemas.microsoft.com/office/powerpoint/2010/main" xmlns="" val="79939939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صورة 3" descr="IMG-3197.jpg"/>
          <p:cNvPicPr>
            <a:picLocks noChangeAspect="1"/>
          </p:cNvPicPr>
          <p:nvPr/>
        </p:nvPicPr>
        <p:blipFill>
          <a:blip r:embed="rId2" cstate="print"/>
          <a:stretch>
            <a:fillRect/>
          </a:stretch>
        </p:blipFill>
        <p:spPr>
          <a:xfrm>
            <a:off x="928662" y="642918"/>
            <a:ext cx="2000264" cy="857256"/>
          </a:xfrm>
          <a:prstGeom prst="rect">
            <a:avLst/>
          </a:prstGeom>
        </p:spPr>
      </p:pic>
      <p:sp>
        <p:nvSpPr>
          <p:cNvPr id="5" name="عنصر نائب للمحتوى 2"/>
          <p:cNvSpPr>
            <a:spLocks noGrp="1"/>
          </p:cNvSpPr>
          <p:nvPr>
            <p:ph type="title"/>
          </p:nvPr>
        </p:nvSpPr>
        <p:spPr>
          <a:xfrm>
            <a:off x="457200" y="571480"/>
            <a:ext cx="8472518" cy="6143668"/>
          </a:xfrm>
        </p:spPr>
        <p:txBody>
          <a:bodyPr>
            <a:noAutofit/>
          </a:bodyPr>
          <a:lstStyle/>
          <a:p>
            <a:pPr algn="r"/>
            <a:r>
              <a:rPr lang="ar-SA" sz="1800" b="1" dirty="0" smtClean="0"/>
              <a:t>	</a:t>
            </a:r>
            <a:r>
              <a:rPr lang="en-US" sz="1800" dirty="0" smtClean="0"/>
              <a:t/>
            </a:r>
            <a:br>
              <a:rPr lang="en-US" sz="1800" dirty="0" smtClean="0"/>
            </a:br>
            <a:r>
              <a:rPr lang="ar-SA" sz="1800" dirty="0" smtClean="0"/>
              <a:t> </a:t>
            </a:r>
            <a:r>
              <a:rPr lang="en-US" sz="1800" dirty="0" smtClean="0"/>
              <a:t> </a:t>
            </a:r>
            <a:br>
              <a:rPr lang="en-US" sz="1800" dirty="0" smtClean="0"/>
            </a:br>
            <a:r>
              <a:rPr lang="ar-SA" sz="1800" b="1" dirty="0" smtClean="0"/>
              <a:t>	</a:t>
            </a:r>
            <a:r>
              <a:rPr lang="ar-SA" sz="2400" b="1" dirty="0" smtClean="0"/>
              <a:t>المحتــــويات  :</a:t>
            </a:r>
            <a:r>
              <a:rPr lang="ar-SA" sz="2000" b="1" dirty="0" smtClean="0"/>
              <a:t>	</a:t>
            </a:r>
            <a:r>
              <a:rPr lang="en-US" sz="2000" dirty="0" smtClean="0"/>
              <a:t/>
            </a:r>
            <a:br>
              <a:rPr lang="en-US" sz="2000" dirty="0" smtClean="0"/>
            </a:br>
            <a:r>
              <a:rPr lang="ar-SA" sz="2000" dirty="0" smtClean="0"/>
              <a:t>1- المقدمة                                                                 </a:t>
            </a:r>
            <a:r>
              <a:rPr lang="ar-SA" sz="2000" dirty="0" smtClean="0"/>
              <a:t>  </a:t>
            </a:r>
            <a:r>
              <a:rPr lang="ar-SA" sz="2000" dirty="0" smtClean="0"/>
              <a:t>شريحة    5</a:t>
            </a:r>
            <a:r>
              <a:rPr lang="en-US" sz="2000" dirty="0" smtClean="0"/>
              <a:t/>
            </a:r>
            <a:br>
              <a:rPr lang="en-US" sz="2000" dirty="0" smtClean="0"/>
            </a:br>
            <a:r>
              <a:rPr lang="ar-SA" sz="2000" dirty="0" smtClean="0"/>
              <a:t>2- الهدف من الدراسة    .                                             </a:t>
            </a:r>
            <a:r>
              <a:rPr lang="ar-SA" sz="2000" dirty="0" smtClean="0"/>
              <a:t>    </a:t>
            </a:r>
            <a:r>
              <a:rPr lang="ar-SA" sz="2000" dirty="0" smtClean="0"/>
              <a:t>شريحة   6</a:t>
            </a:r>
            <a:r>
              <a:rPr lang="en-US" sz="2000" dirty="0" smtClean="0"/>
              <a:t/>
            </a:r>
            <a:br>
              <a:rPr lang="en-US" sz="2000" dirty="0" smtClean="0"/>
            </a:br>
            <a:r>
              <a:rPr lang="ar-SA" sz="2000" dirty="0" smtClean="0"/>
              <a:t>3-  مشكلة الدراسة .    .                                         </a:t>
            </a:r>
            <a:r>
              <a:rPr lang="ar-SA" sz="2000" dirty="0" smtClean="0"/>
              <a:t>        </a:t>
            </a:r>
            <a:r>
              <a:rPr lang="ar-SA" sz="2000" dirty="0" smtClean="0"/>
              <a:t>شريحة      7 . 8. 9</a:t>
            </a:r>
            <a:r>
              <a:rPr lang="en-US" sz="2000" dirty="0" smtClean="0"/>
              <a:t/>
            </a:r>
            <a:br>
              <a:rPr lang="en-US" sz="2000" dirty="0" smtClean="0"/>
            </a:br>
            <a:r>
              <a:rPr lang="ar-SA" sz="2000" dirty="0" smtClean="0"/>
              <a:t>4- أدوات الدراسة والبحث .                                           </a:t>
            </a:r>
            <a:r>
              <a:rPr lang="ar-SA" sz="2000" dirty="0" smtClean="0"/>
              <a:t>    </a:t>
            </a:r>
            <a:r>
              <a:rPr lang="ar-SA" sz="2000" dirty="0" smtClean="0"/>
              <a:t>شريحة    10</a:t>
            </a:r>
            <a:r>
              <a:rPr lang="en-US" sz="2000" dirty="0" smtClean="0"/>
              <a:t/>
            </a:r>
            <a:br>
              <a:rPr lang="en-US" sz="2000" dirty="0" smtClean="0"/>
            </a:br>
            <a:r>
              <a:rPr lang="ar-SA" sz="2000" dirty="0" smtClean="0"/>
              <a:t>5- نتيجة استبيان مظاهر الضعف .                                   </a:t>
            </a:r>
            <a:r>
              <a:rPr lang="ar-SA" sz="2000" dirty="0" smtClean="0"/>
              <a:t>     </a:t>
            </a:r>
            <a:r>
              <a:rPr lang="ar-SA" sz="2000" dirty="0" smtClean="0"/>
              <a:t>شريحة    11 , 12 ., 13</a:t>
            </a:r>
            <a:r>
              <a:rPr lang="en-US" sz="2000" dirty="0" smtClean="0"/>
              <a:t/>
            </a:r>
            <a:br>
              <a:rPr lang="en-US" sz="2000" dirty="0" smtClean="0"/>
            </a:br>
            <a:r>
              <a:rPr lang="ar-SA" sz="2000" dirty="0" smtClean="0"/>
              <a:t>6- الخطة العلاجية وأهدافها ومظاهرها .                                </a:t>
            </a:r>
            <a:r>
              <a:rPr lang="ar-SA" sz="2000" dirty="0" smtClean="0"/>
              <a:t>   </a:t>
            </a:r>
            <a:r>
              <a:rPr lang="ar-SA" sz="2000" dirty="0" smtClean="0"/>
              <a:t>شريحة    14 , 15 , 16 , 17 </a:t>
            </a:r>
            <a:r>
              <a:rPr lang="en-US" sz="2000" dirty="0" smtClean="0"/>
              <a:t/>
            </a:r>
            <a:br>
              <a:rPr lang="en-US" sz="2000" dirty="0" smtClean="0"/>
            </a:br>
            <a:r>
              <a:rPr lang="ar-SA" sz="2000" dirty="0" smtClean="0"/>
              <a:t>7- أسس العمل العلاجي .                                             </a:t>
            </a:r>
            <a:r>
              <a:rPr lang="ar-SA" sz="2000" dirty="0" smtClean="0"/>
              <a:t>   </a:t>
            </a:r>
            <a:r>
              <a:rPr lang="ar-SA" sz="2000" dirty="0" smtClean="0"/>
              <a:t>شريحة    18 , 19</a:t>
            </a:r>
            <a:r>
              <a:rPr lang="en-US" sz="2000" dirty="0" smtClean="0"/>
              <a:t/>
            </a:r>
            <a:br>
              <a:rPr lang="en-US" sz="2000" dirty="0" smtClean="0"/>
            </a:br>
            <a:r>
              <a:rPr lang="ar-SA" sz="2000" dirty="0" smtClean="0"/>
              <a:t>8- بنا </a:t>
            </a:r>
            <a:r>
              <a:rPr lang="ar-SA" sz="2000" dirty="0" err="1" smtClean="0"/>
              <a:t>ء</a:t>
            </a:r>
            <a:r>
              <a:rPr lang="ar-SA" sz="2000" dirty="0" smtClean="0"/>
              <a:t> الخطة العلاجية وتنفيذها .                                   </a:t>
            </a:r>
            <a:r>
              <a:rPr lang="ar-SA" sz="2000" dirty="0" smtClean="0"/>
              <a:t>     </a:t>
            </a:r>
            <a:r>
              <a:rPr lang="ar-SA" sz="2000" dirty="0" smtClean="0"/>
              <a:t>شريحة    20 , 21 </a:t>
            </a:r>
            <a:r>
              <a:rPr lang="en-US" sz="2000" dirty="0" smtClean="0"/>
              <a:t/>
            </a:r>
            <a:br>
              <a:rPr lang="en-US" sz="2000" dirty="0" smtClean="0"/>
            </a:br>
            <a:r>
              <a:rPr lang="ar-SA" sz="2000" dirty="0" smtClean="0"/>
              <a:t>9- تقويم الخطة العلاجية .	          </a:t>
            </a:r>
            <a:r>
              <a:rPr lang="ar-SA" sz="2000" dirty="0" smtClean="0"/>
              <a:t>                                     </a:t>
            </a:r>
            <a:r>
              <a:rPr lang="ar-SA" sz="2000" dirty="0" smtClean="0"/>
              <a:t>شريحة   22</a:t>
            </a:r>
            <a:r>
              <a:rPr lang="en-US" sz="2000" dirty="0" smtClean="0"/>
              <a:t/>
            </a:r>
            <a:br>
              <a:rPr lang="en-US" sz="2000" dirty="0" smtClean="0"/>
            </a:br>
            <a:r>
              <a:rPr lang="ar-SA" sz="2000" dirty="0" smtClean="0"/>
              <a:t>10- نموذج مقترح للهيكل التنظيمي للخطة العلاجية .                  </a:t>
            </a:r>
            <a:r>
              <a:rPr lang="ar-SA" sz="2000" dirty="0" smtClean="0"/>
              <a:t>  </a:t>
            </a:r>
            <a:r>
              <a:rPr lang="ar-SA" sz="2000" dirty="0" smtClean="0"/>
              <a:t>شريحة    23</a:t>
            </a:r>
            <a:r>
              <a:rPr lang="en-US" sz="2000" dirty="0" smtClean="0"/>
              <a:t/>
            </a:r>
            <a:br>
              <a:rPr lang="en-US" sz="2000" dirty="0" smtClean="0"/>
            </a:br>
            <a:r>
              <a:rPr lang="ar-SA" sz="2000" dirty="0" smtClean="0"/>
              <a:t>11- مثال تطبيقي .                                                       </a:t>
            </a:r>
            <a:r>
              <a:rPr lang="ar-SA" sz="2000" dirty="0" smtClean="0"/>
              <a:t>شريحة    </a:t>
            </a:r>
            <a:r>
              <a:rPr lang="ar-SA" sz="2000" dirty="0" smtClean="0"/>
              <a:t>24 , 25 , 26 </a:t>
            </a:r>
            <a:r>
              <a:rPr lang="en-US" sz="2000" dirty="0" smtClean="0"/>
              <a:t/>
            </a:r>
            <a:br>
              <a:rPr lang="en-US" sz="2000" dirty="0" smtClean="0"/>
            </a:br>
            <a:r>
              <a:rPr lang="ar-SA" sz="2000" dirty="0" smtClean="0"/>
              <a:t>12- ما يجب مراعاته عند تنفيذ الخطة العلاجية . </a:t>
            </a:r>
            <a:r>
              <a:rPr lang="ar-SA" sz="2000" dirty="0" smtClean="0"/>
              <a:t>                        شريحة    </a:t>
            </a:r>
            <a:r>
              <a:rPr lang="ar-SA" sz="2000" dirty="0" smtClean="0"/>
              <a:t>27</a:t>
            </a:r>
            <a:r>
              <a:rPr lang="en-US" sz="2000" dirty="0" smtClean="0"/>
              <a:t/>
            </a:r>
            <a:br>
              <a:rPr lang="en-US" sz="2000" dirty="0" smtClean="0"/>
            </a:br>
            <a:r>
              <a:rPr lang="ar-SA" sz="2000" dirty="0" smtClean="0"/>
              <a:t>13-  مؤشر معالجة المهارات الأساسية .                               </a:t>
            </a:r>
            <a:r>
              <a:rPr lang="ar-SA" sz="2000" dirty="0" smtClean="0"/>
              <a:t>   </a:t>
            </a:r>
            <a:r>
              <a:rPr lang="ar-SA" sz="2000" dirty="0" smtClean="0"/>
              <a:t>شريحة    28</a:t>
            </a:r>
            <a:r>
              <a:rPr lang="en-US" sz="2000" dirty="0" smtClean="0"/>
              <a:t/>
            </a:r>
            <a:br>
              <a:rPr lang="en-US" sz="2000" dirty="0" smtClean="0"/>
            </a:br>
            <a:r>
              <a:rPr lang="ar-SA" sz="2000" dirty="0" smtClean="0"/>
              <a:t>14- فائدة .                                                            </a:t>
            </a:r>
            <a:r>
              <a:rPr lang="ar-SA" sz="2000" dirty="0" smtClean="0"/>
              <a:t>   </a:t>
            </a:r>
            <a:r>
              <a:rPr lang="ar-SA" sz="2000" dirty="0" smtClean="0"/>
              <a:t>شريحة    29 ,30 , 31</a:t>
            </a:r>
            <a:r>
              <a:rPr lang="en-US" sz="2000" dirty="0" smtClean="0"/>
              <a:t/>
            </a:r>
            <a:br>
              <a:rPr lang="en-US" sz="2000" dirty="0" smtClean="0"/>
            </a:br>
            <a:r>
              <a:rPr lang="ar-SA" sz="2000" dirty="0" smtClean="0"/>
              <a:t>16- أنشطة علاجية .                                                  </a:t>
            </a:r>
            <a:r>
              <a:rPr lang="ar-SA" sz="2000" dirty="0" smtClean="0"/>
              <a:t>   </a:t>
            </a:r>
            <a:r>
              <a:rPr lang="ar-SA" sz="2000" dirty="0" smtClean="0"/>
              <a:t>شريحة     32 . 33 , 34 , 35</a:t>
            </a:r>
            <a:r>
              <a:rPr lang="en-US" sz="2000" dirty="0" smtClean="0"/>
              <a:t/>
            </a:r>
            <a:br>
              <a:rPr lang="en-US" sz="2000" dirty="0" smtClean="0"/>
            </a:br>
            <a:r>
              <a:rPr lang="ar-SA" sz="2000" dirty="0" smtClean="0"/>
              <a:t>17- نموذج لخطة علاجية .                                             </a:t>
            </a:r>
            <a:r>
              <a:rPr lang="ar-SA" sz="2000" dirty="0" smtClean="0"/>
              <a:t>   </a:t>
            </a:r>
            <a:r>
              <a:rPr lang="ar-SA" sz="2000" dirty="0" smtClean="0"/>
              <a:t>شريحة    36</a:t>
            </a:r>
            <a:r>
              <a:rPr lang="en-US" sz="2000" dirty="0" smtClean="0"/>
              <a:t/>
            </a:r>
            <a:br>
              <a:rPr lang="en-US" sz="2000" dirty="0" smtClean="0"/>
            </a:br>
            <a:r>
              <a:rPr lang="ar-SA" sz="2000" dirty="0" smtClean="0"/>
              <a:t>18- النتائج المتوقعة بعد تنفيذ الخطة العلاجية .                          </a:t>
            </a:r>
            <a:r>
              <a:rPr lang="ar-SA" sz="2000" dirty="0" smtClean="0"/>
              <a:t> </a:t>
            </a:r>
            <a:r>
              <a:rPr lang="ar-SA" sz="2000" dirty="0" smtClean="0"/>
              <a:t>شريحة    37</a:t>
            </a:r>
            <a:r>
              <a:rPr lang="en-US" sz="2000" dirty="0" smtClean="0"/>
              <a:t/>
            </a:r>
            <a:br>
              <a:rPr lang="en-US" sz="2000" dirty="0" smtClean="0"/>
            </a:br>
            <a:r>
              <a:rPr lang="ar-SA" sz="2000" dirty="0" smtClean="0"/>
              <a:t>19- التوصيات .                                                         </a:t>
            </a:r>
            <a:r>
              <a:rPr lang="ar-SA" sz="2000" dirty="0" smtClean="0"/>
              <a:t>  </a:t>
            </a:r>
            <a:r>
              <a:rPr lang="ar-SA" sz="2000" dirty="0" smtClean="0"/>
              <a:t>شريحة    38  , 39</a:t>
            </a:r>
            <a:r>
              <a:rPr lang="en-US" sz="2000" dirty="0" smtClean="0"/>
              <a:t/>
            </a:r>
            <a:br>
              <a:rPr lang="en-US" sz="2000" dirty="0" smtClean="0"/>
            </a:br>
            <a:endParaRPr lang="en-US" sz="20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0" y="285728"/>
            <a:ext cx="8929718" cy="5857916"/>
          </a:xfrm>
        </p:spPr>
        <p:txBody>
          <a:bodyPr>
            <a:normAutofit/>
          </a:bodyPr>
          <a:lstStyle/>
          <a:p>
            <a:pPr algn="r"/>
            <a:endParaRPr lang="ar-SA" dirty="0"/>
          </a:p>
        </p:txBody>
      </p:sp>
      <p:pic>
        <p:nvPicPr>
          <p:cNvPr id="3" name="صورة 2" descr="PHOTO-2018-09-19-23-27-44.jpg"/>
          <p:cNvPicPr>
            <a:picLocks noChangeAspect="1"/>
          </p:cNvPicPr>
          <p:nvPr/>
        </p:nvPicPr>
        <p:blipFill>
          <a:blip r:embed="rId2"/>
          <a:stretch>
            <a:fillRect/>
          </a:stretch>
        </p:blipFill>
        <p:spPr>
          <a:xfrm>
            <a:off x="4572000" y="1857364"/>
            <a:ext cx="4357686" cy="4214842"/>
          </a:xfrm>
          <a:prstGeom prst="rect">
            <a:avLst/>
          </a:prstGeom>
        </p:spPr>
      </p:pic>
      <p:pic>
        <p:nvPicPr>
          <p:cNvPr id="4" name="صورة 3" descr="PHOTO-2018-09-19-23-27-52.jpg"/>
          <p:cNvPicPr>
            <a:picLocks noChangeAspect="1"/>
          </p:cNvPicPr>
          <p:nvPr/>
        </p:nvPicPr>
        <p:blipFill>
          <a:blip r:embed="rId3"/>
          <a:stretch>
            <a:fillRect/>
          </a:stretch>
        </p:blipFill>
        <p:spPr>
          <a:xfrm>
            <a:off x="142844" y="1857364"/>
            <a:ext cx="4357686" cy="4157656"/>
          </a:xfrm>
          <a:prstGeom prst="rect">
            <a:avLst/>
          </a:prstGeom>
        </p:spPr>
      </p:pic>
      <p:pic>
        <p:nvPicPr>
          <p:cNvPr id="5" name="صورة 4" descr="IMG-3197.jpg"/>
          <p:cNvPicPr>
            <a:picLocks noChangeAspect="1"/>
          </p:cNvPicPr>
          <p:nvPr/>
        </p:nvPicPr>
        <p:blipFill>
          <a:blip r:embed="rId4" cstate="print"/>
          <a:stretch>
            <a:fillRect/>
          </a:stretch>
        </p:blipFill>
        <p:spPr>
          <a:xfrm>
            <a:off x="785786" y="571480"/>
            <a:ext cx="2286016" cy="1143008"/>
          </a:xfrm>
          <a:prstGeom prst="rect">
            <a:avLst/>
          </a:prstGeom>
        </p:spPr>
      </p:pic>
    </p:spTree>
    <p:extLst>
      <p:ext uri="{BB962C8B-B14F-4D97-AF65-F5344CB8AC3E}">
        <p14:creationId xmlns:p14="http://schemas.microsoft.com/office/powerpoint/2010/main" xmlns="" val="413030778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39552" y="2428868"/>
            <a:ext cx="7924800" cy="4231364"/>
          </a:xfrm>
        </p:spPr>
        <p:txBody>
          <a:bodyPr>
            <a:normAutofit/>
          </a:bodyPr>
          <a:lstStyle/>
          <a:p>
            <a:pPr algn="r"/>
            <a:endParaRPr lang="ar-SA" dirty="0"/>
          </a:p>
        </p:txBody>
      </p:sp>
      <p:pic>
        <p:nvPicPr>
          <p:cNvPr id="5122" name="Picture 2" descr="C:\Users\wc\Desktop\صورة4.jpg"/>
          <p:cNvPicPr>
            <a:picLocks noChangeAspect="1" noChangeArrowheads="1"/>
          </p:cNvPicPr>
          <p:nvPr/>
        </p:nvPicPr>
        <p:blipFill>
          <a:blip r:embed="rId2"/>
          <a:srcRect/>
          <a:stretch>
            <a:fillRect/>
          </a:stretch>
        </p:blipFill>
        <p:spPr bwMode="auto">
          <a:xfrm>
            <a:off x="1" y="0"/>
            <a:ext cx="9143999" cy="6858000"/>
          </a:xfrm>
          <a:prstGeom prst="rect">
            <a:avLst/>
          </a:prstGeom>
          <a:noFill/>
        </p:spPr>
      </p:pic>
      <p:pic>
        <p:nvPicPr>
          <p:cNvPr id="4" name="صورة 3" descr="IMG-3197.jpg"/>
          <p:cNvPicPr>
            <a:picLocks noChangeAspect="1"/>
          </p:cNvPicPr>
          <p:nvPr/>
        </p:nvPicPr>
        <p:blipFill>
          <a:blip r:embed="rId3" cstate="print"/>
          <a:stretch>
            <a:fillRect/>
          </a:stretch>
        </p:blipFill>
        <p:spPr>
          <a:xfrm>
            <a:off x="357158" y="214290"/>
            <a:ext cx="2714644" cy="1500198"/>
          </a:xfrm>
          <a:prstGeom prst="rect">
            <a:avLst/>
          </a:prstGeom>
        </p:spPr>
      </p:pic>
    </p:spTree>
    <p:extLst>
      <p:ext uri="{BB962C8B-B14F-4D97-AF65-F5344CB8AC3E}">
        <p14:creationId xmlns:p14="http://schemas.microsoft.com/office/powerpoint/2010/main" xmlns="" val="55698836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501122" cy="5715040"/>
          </a:xfrm>
        </p:spPr>
        <p:txBody>
          <a:bodyPr>
            <a:noAutofit/>
          </a:bodyPr>
          <a:lstStyle/>
          <a:p>
            <a:pPr algn="r"/>
            <a:r>
              <a:rPr lang="ar-SA" sz="3600" dirty="0" smtClean="0"/>
              <a:t/>
            </a:r>
            <a:br>
              <a:rPr lang="ar-SA" sz="3600" dirty="0" smtClean="0"/>
            </a:br>
            <a:r>
              <a:rPr lang="ar-SA" sz="3600" dirty="0" smtClean="0"/>
              <a:t/>
            </a:r>
            <a:br>
              <a:rPr lang="ar-SA" sz="3600" dirty="0" smtClean="0"/>
            </a:br>
            <a:r>
              <a:rPr lang="ar-SA" sz="3600" b="1" dirty="0" smtClean="0"/>
              <a:t>أنشطة علاجية في قياس التمييز بين ال الشمسية والقمرية </a:t>
            </a:r>
            <a:r>
              <a:rPr lang="ar-SA" sz="3600" dirty="0" smtClean="0"/>
              <a:t>:</a:t>
            </a:r>
            <a:br>
              <a:rPr lang="ar-SA" sz="3600" dirty="0" smtClean="0"/>
            </a:br>
            <a:r>
              <a:rPr lang="ar-SA" sz="3600" dirty="0" smtClean="0"/>
              <a:t>طباعة كلمات تحوي ال الشمسية وال القمرية وتعطى للطالبة مع ظرفين يطلب منها قراءة الكلمات </a:t>
            </a:r>
            <a:r>
              <a:rPr lang="ar-SA" sz="3600" dirty="0" err="1" smtClean="0"/>
              <a:t>قراة</a:t>
            </a:r>
            <a:r>
              <a:rPr lang="ar-SA" sz="3600" dirty="0" smtClean="0"/>
              <a:t> صحيحة ثم تضعها في الظرف حسب نوع اللام</a:t>
            </a: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ar-SA" sz="3600" dirty="0" smtClean="0"/>
              <a:t/>
            </a:r>
            <a:br>
              <a:rPr lang="ar-SA" sz="3600" dirty="0" smtClean="0"/>
            </a:br>
            <a:r>
              <a:rPr lang="en-US" sz="3600" dirty="0" smtClean="0"/>
              <a:t>  </a:t>
            </a:r>
            <a:br>
              <a:rPr lang="en-US" sz="3600" dirty="0" smtClean="0"/>
            </a:br>
            <a:r>
              <a:rPr lang="ar-SA" sz="3600" dirty="0" smtClean="0"/>
              <a:t> </a:t>
            </a:r>
            <a:endParaRPr lang="ar-SA" sz="3600" dirty="0"/>
          </a:p>
        </p:txBody>
      </p:sp>
      <p:grpSp>
        <p:nvGrpSpPr>
          <p:cNvPr id="1028" name="Group 4"/>
          <p:cNvGrpSpPr>
            <a:grpSpLocks/>
          </p:cNvGrpSpPr>
          <p:nvPr/>
        </p:nvGrpSpPr>
        <p:grpSpPr bwMode="auto">
          <a:xfrm>
            <a:off x="714348" y="3857628"/>
            <a:ext cx="3663957" cy="2495547"/>
            <a:chOff x="6866" y="8772"/>
            <a:chExt cx="4194" cy="4606"/>
          </a:xfrm>
        </p:grpSpPr>
        <p:pic>
          <p:nvPicPr>
            <p:cNvPr id="1029" name="Picture 5"/>
            <p:cNvPicPr>
              <a:picLocks noChangeAspect="1" noChangeArrowheads="1"/>
            </p:cNvPicPr>
            <p:nvPr/>
          </p:nvPicPr>
          <p:blipFill>
            <a:blip r:embed="rId2"/>
            <a:srcRect/>
            <a:stretch>
              <a:fillRect/>
            </a:stretch>
          </p:blipFill>
          <p:spPr bwMode="auto">
            <a:xfrm>
              <a:off x="7003" y="8866"/>
              <a:ext cx="3917" cy="4413"/>
            </a:xfrm>
            <a:prstGeom prst="rect">
              <a:avLst/>
            </a:prstGeom>
            <a:noFill/>
            <a:ln w="9525">
              <a:noFill/>
              <a:miter lim="800000"/>
              <a:headEnd/>
              <a:tailEnd/>
            </a:ln>
          </p:spPr>
        </p:pic>
        <p:sp>
          <p:nvSpPr>
            <p:cNvPr id="1030" name="Line 6"/>
            <p:cNvSpPr>
              <a:spLocks noChangeShapeType="1"/>
            </p:cNvSpPr>
            <p:nvPr/>
          </p:nvSpPr>
          <p:spPr bwMode="auto">
            <a:xfrm>
              <a:off x="6866" y="13378"/>
              <a:ext cx="4194" cy="0"/>
            </a:xfrm>
            <a:prstGeom prst="line">
              <a:avLst/>
            </a:prstGeom>
            <a:noFill/>
            <a:ln w="5334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31" name="Line 7"/>
            <p:cNvSpPr>
              <a:spLocks noChangeShapeType="1"/>
            </p:cNvSpPr>
            <p:nvPr/>
          </p:nvSpPr>
          <p:spPr bwMode="auto">
            <a:xfrm>
              <a:off x="6908" y="8814"/>
              <a:ext cx="0" cy="4522"/>
            </a:xfrm>
            <a:prstGeom prst="line">
              <a:avLst/>
            </a:prstGeom>
            <a:noFill/>
            <a:ln w="5334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32" name="Line 8"/>
            <p:cNvSpPr>
              <a:spLocks noChangeShapeType="1"/>
            </p:cNvSpPr>
            <p:nvPr/>
          </p:nvSpPr>
          <p:spPr bwMode="auto">
            <a:xfrm>
              <a:off x="6866" y="8772"/>
              <a:ext cx="4194" cy="0"/>
            </a:xfrm>
            <a:prstGeom prst="line">
              <a:avLst/>
            </a:prstGeom>
            <a:noFill/>
            <a:ln w="5334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33" name="Line 9"/>
            <p:cNvSpPr>
              <a:spLocks noChangeShapeType="1"/>
            </p:cNvSpPr>
            <p:nvPr/>
          </p:nvSpPr>
          <p:spPr bwMode="auto">
            <a:xfrm>
              <a:off x="11018" y="8814"/>
              <a:ext cx="0" cy="4522"/>
            </a:xfrm>
            <a:prstGeom prst="line">
              <a:avLst/>
            </a:prstGeom>
            <a:noFill/>
            <a:ln w="5334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34" name="Line 10"/>
            <p:cNvSpPr>
              <a:spLocks noChangeShapeType="1"/>
            </p:cNvSpPr>
            <p:nvPr/>
          </p:nvSpPr>
          <p:spPr bwMode="auto">
            <a:xfrm>
              <a:off x="6978" y="13294"/>
              <a:ext cx="3970" cy="0"/>
            </a:xfrm>
            <a:prstGeom prst="line">
              <a:avLst/>
            </a:prstGeom>
            <a:noFill/>
            <a:ln w="1778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35" name="Line 11"/>
            <p:cNvSpPr>
              <a:spLocks noChangeShapeType="1"/>
            </p:cNvSpPr>
            <p:nvPr/>
          </p:nvSpPr>
          <p:spPr bwMode="auto">
            <a:xfrm>
              <a:off x="6992" y="8870"/>
              <a:ext cx="0" cy="4410"/>
            </a:xfrm>
            <a:prstGeom prst="line">
              <a:avLst/>
            </a:prstGeom>
            <a:noFill/>
            <a:ln w="1778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36" name="Line 12"/>
            <p:cNvSpPr>
              <a:spLocks noChangeShapeType="1"/>
            </p:cNvSpPr>
            <p:nvPr/>
          </p:nvSpPr>
          <p:spPr bwMode="auto">
            <a:xfrm>
              <a:off x="6978" y="8856"/>
              <a:ext cx="3970" cy="0"/>
            </a:xfrm>
            <a:prstGeom prst="line">
              <a:avLst/>
            </a:prstGeom>
            <a:noFill/>
            <a:ln w="1778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37" name="Line 13"/>
            <p:cNvSpPr>
              <a:spLocks noChangeShapeType="1"/>
            </p:cNvSpPr>
            <p:nvPr/>
          </p:nvSpPr>
          <p:spPr bwMode="auto">
            <a:xfrm>
              <a:off x="10934" y="8870"/>
              <a:ext cx="0" cy="4410"/>
            </a:xfrm>
            <a:prstGeom prst="line">
              <a:avLst/>
            </a:prstGeom>
            <a:noFill/>
            <a:ln w="1778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grpSp>
        <p:nvGrpSpPr>
          <p:cNvPr id="1038" name="Group 14"/>
          <p:cNvGrpSpPr>
            <a:grpSpLocks/>
          </p:cNvGrpSpPr>
          <p:nvPr/>
        </p:nvGrpSpPr>
        <p:grpSpPr bwMode="auto">
          <a:xfrm>
            <a:off x="5214942" y="3714752"/>
            <a:ext cx="3716345" cy="2659060"/>
            <a:chOff x="1600" y="3074"/>
            <a:chExt cx="4165" cy="4750"/>
          </a:xfrm>
        </p:grpSpPr>
        <p:pic>
          <p:nvPicPr>
            <p:cNvPr id="1039" name="Picture 15"/>
            <p:cNvPicPr>
              <a:picLocks noChangeAspect="1" noChangeArrowheads="1"/>
            </p:cNvPicPr>
            <p:nvPr/>
          </p:nvPicPr>
          <p:blipFill>
            <a:blip r:embed="rId3"/>
            <a:srcRect/>
            <a:stretch>
              <a:fillRect/>
            </a:stretch>
          </p:blipFill>
          <p:spPr bwMode="auto">
            <a:xfrm>
              <a:off x="1737" y="3209"/>
              <a:ext cx="3887" cy="4475"/>
            </a:xfrm>
            <a:prstGeom prst="rect">
              <a:avLst/>
            </a:prstGeom>
            <a:noFill/>
            <a:ln w="9525">
              <a:noFill/>
              <a:miter lim="800000"/>
              <a:headEnd/>
              <a:tailEnd/>
            </a:ln>
          </p:spPr>
        </p:pic>
        <p:sp>
          <p:nvSpPr>
            <p:cNvPr id="1040" name="Line 16"/>
            <p:cNvSpPr>
              <a:spLocks noChangeShapeType="1"/>
            </p:cNvSpPr>
            <p:nvPr/>
          </p:nvSpPr>
          <p:spPr bwMode="auto">
            <a:xfrm>
              <a:off x="1600" y="7782"/>
              <a:ext cx="4164" cy="0"/>
            </a:xfrm>
            <a:prstGeom prst="line">
              <a:avLst/>
            </a:prstGeom>
            <a:noFill/>
            <a:ln w="5334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41" name="Line 17"/>
            <p:cNvSpPr>
              <a:spLocks noChangeShapeType="1"/>
            </p:cNvSpPr>
            <p:nvPr/>
          </p:nvSpPr>
          <p:spPr bwMode="auto">
            <a:xfrm>
              <a:off x="1642" y="3158"/>
              <a:ext cx="0" cy="4582"/>
            </a:xfrm>
            <a:prstGeom prst="line">
              <a:avLst/>
            </a:prstGeom>
            <a:noFill/>
            <a:ln w="5334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42" name="Line 18"/>
            <p:cNvSpPr>
              <a:spLocks noChangeShapeType="1"/>
            </p:cNvSpPr>
            <p:nvPr/>
          </p:nvSpPr>
          <p:spPr bwMode="auto">
            <a:xfrm>
              <a:off x="1600" y="3116"/>
              <a:ext cx="4164" cy="0"/>
            </a:xfrm>
            <a:prstGeom prst="line">
              <a:avLst/>
            </a:prstGeom>
            <a:noFill/>
            <a:ln w="5334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43" name="Line 19"/>
            <p:cNvSpPr>
              <a:spLocks noChangeShapeType="1"/>
            </p:cNvSpPr>
            <p:nvPr/>
          </p:nvSpPr>
          <p:spPr bwMode="auto">
            <a:xfrm>
              <a:off x="5722" y="3157"/>
              <a:ext cx="0" cy="4583"/>
            </a:xfrm>
            <a:prstGeom prst="line">
              <a:avLst/>
            </a:prstGeom>
            <a:noFill/>
            <a:ln w="5334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44" name="Line 20"/>
            <p:cNvSpPr>
              <a:spLocks noChangeShapeType="1"/>
            </p:cNvSpPr>
            <p:nvPr/>
          </p:nvSpPr>
          <p:spPr bwMode="auto">
            <a:xfrm>
              <a:off x="1712" y="7698"/>
              <a:ext cx="3940" cy="0"/>
            </a:xfrm>
            <a:prstGeom prst="line">
              <a:avLst/>
            </a:prstGeom>
            <a:noFill/>
            <a:ln w="1778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45" name="Line 21"/>
            <p:cNvSpPr>
              <a:spLocks noChangeShapeType="1"/>
            </p:cNvSpPr>
            <p:nvPr/>
          </p:nvSpPr>
          <p:spPr bwMode="auto">
            <a:xfrm>
              <a:off x="1726" y="3214"/>
              <a:ext cx="0" cy="4470"/>
            </a:xfrm>
            <a:prstGeom prst="line">
              <a:avLst/>
            </a:prstGeom>
            <a:noFill/>
            <a:ln w="1778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46" name="Line 22"/>
            <p:cNvSpPr>
              <a:spLocks noChangeShapeType="1"/>
            </p:cNvSpPr>
            <p:nvPr/>
          </p:nvSpPr>
          <p:spPr bwMode="auto">
            <a:xfrm>
              <a:off x="1712" y="3200"/>
              <a:ext cx="3940" cy="0"/>
            </a:xfrm>
            <a:prstGeom prst="line">
              <a:avLst/>
            </a:prstGeom>
            <a:noFill/>
            <a:ln w="1778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sp>
          <p:nvSpPr>
            <p:cNvPr id="1047" name="Line 23"/>
            <p:cNvSpPr>
              <a:spLocks noChangeShapeType="1"/>
            </p:cNvSpPr>
            <p:nvPr/>
          </p:nvSpPr>
          <p:spPr bwMode="auto">
            <a:xfrm>
              <a:off x="5638" y="3213"/>
              <a:ext cx="0" cy="4471"/>
            </a:xfrm>
            <a:prstGeom prst="line">
              <a:avLst/>
            </a:prstGeom>
            <a:noFill/>
            <a:ln w="17780">
              <a:solidFill>
                <a:srgbClr val="000000"/>
              </a:solidFill>
              <a:round/>
              <a:headEnd/>
              <a:tailEnd/>
            </a:ln>
          </p:spPr>
          <p:txBody>
            <a:bodyPr vert="horz" wrap="square" lIns="91440" tIns="45720" rIns="91440" bIns="45720" numCol="1" anchor="t" anchorCtr="0" compatLnSpc="1">
              <a:prstTxWarp prst="textNoShape">
                <a:avLst/>
              </a:prstTxWarp>
            </a:bodyPr>
            <a:lstStyle/>
            <a:p>
              <a:endParaRPr lang="ar-SA"/>
            </a:p>
          </p:txBody>
        </p:sp>
      </p:grpSp>
      <p:pic>
        <p:nvPicPr>
          <p:cNvPr id="23" name="صورة 22" descr="IMG-3197.jpg"/>
          <p:cNvPicPr>
            <a:picLocks noChangeAspect="1"/>
          </p:cNvPicPr>
          <p:nvPr/>
        </p:nvPicPr>
        <p:blipFill>
          <a:blip r:embed="rId4" cstate="print"/>
          <a:stretch>
            <a:fillRect/>
          </a:stretch>
        </p:blipFill>
        <p:spPr>
          <a:xfrm>
            <a:off x="642910" y="285728"/>
            <a:ext cx="2286016" cy="1285884"/>
          </a:xfrm>
          <a:prstGeom prst="rect">
            <a:avLst/>
          </a:prstGeom>
        </p:spPr>
      </p:pic>
    </p:spTree>
    <p:extLst>
      <p:ext uri="{BB962C8B-B14F-4D97-AF65-F5344CB8AC3E}">
        <p14:creationId xmlns:p14="http://schemas.microsoft.com/office/powerpoint/2010/main" xmlns="" val="1158060122"/>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714356"/>
            <a:ext cx="8305800" cy="5929354"/>
          </a:xfrm>
        </p:spPr>
        <p:txBody>
          <a:bodyPr>
            <a:normAutofit fontScale="90000"/>
          </a:bodyPr>
          <a:lstStyle/>
          <a:p>
            <a:pPr algn="r"/>
            <a:r>
              <a:rPr lang="ar-SA" sz="4000" dirty="0" smtClean="0"/>
              <a:t>نشاط علاجي لقياس مهارة التميز بين أحرف </a:t>
            </a:r>
            <a:r>
              <a:rPr lang="en-US" sz="4000" dirty="0" smtClean="0"/>
              <a:t/>
            </a:r>
            <a:br>
              <a:rPr lang="en-US" sz="4000" dirty="0" smtClean="0"/>
            </a:br>
            <a:r>
              <a:rPr lang="ar-SA" sz="4000" dirty="0" smtClean="0"/>
              <a:t> ال الشمسية وال القمرية :</a:t>
            </a:r>
            <a:br>
              <a:rPr lang="ar-SA" sz="4000" dirty="0" smtClean="0"/>
            </a:b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endParaRPr lang="ar-SA" sz="4000" dirty="0"/>
          </a:p>
        </p:txBody>
      </p:sp>
      <p:pic>
        <p:nvPicPr>
          <p:cNvPr id="3" name="صورة 2" descr="girl-holding-bunch-of-balloons.png"/>
          <p:cNvPicPr/>
          <p:nvPr/>
        </p:nvPicPr>
        <p:blipFill>
          <a:blip r:embed="rId2" cstate="print"/>
          <a:stretch>
            <a:fillRect/>
          </a:stretch>
        </p:blipFill>
        <p:spPr>
          <a:xfrm>
            <a:off x="5981700" y="2500306"/>
            <a:ext cx="3162300" cy="3199546"/>
          </a:xfrm>
          <a:prstGeom prst="rect">
            <a:avLst/>
          </a:prstGeom>
        </p:spPr>
      </p:pic>
      <p:pic>
        <p:nvPicPr>
          <p:cNvPr id="4" name="صورة 3" descr="clown-with-balloons-clip-art-537759.png"/>
          <p:cNvPicPr/>
          <p:nvPr/>
        </p:nvPicPr>
        <p:blipFill>
          <a:blip r:embed="rId3" cstate="print"/>
          <a:stretch>
            <a:fillRect/>
          </a:stretch>
        </p:blipFill>
        <p:spPr>
          <a:xfrm>
            <a:off x="3929058" y="3609976"/>
            <a:ext cx="3257550" cy="3248024"/>
          </a:xfrm>
          <a:prstGeom prst="rect">
            <a:avLst/>
          </a:prstGeom>
        </p:spPr>
      </p:pic>
      <p:pic>
        <p:nvPicPr>
          <p:cNvPr id="5" name="صورة 4" descr="little-boy-and-balloons.png"/>
          <p:cNvPicPr/>
          <p:nvPr/>
        </p:nvPicPr>
        <p:blipFill>
          <a:blip r:embed="rId4" cstate="print"/>
          <a:stretch>
            <a:fillRect/>
          </a:stretch>
        </p:blipFill>
        <p:spPr>
          <a:xfrm>
            <a:off x="1928794" y="1928802"/>
            <a:ext cx="2933700" cy="3419475"/>
          </a:xfrm>
          <a:prstGeom prst="rect">
            <a:avLst/>
          </a:prstGeom>
        </p:spPr>
      </p:pic>
      <p:pic>
        <p:nvPicPr>
          <p:cNvPr id="6" name="صورة 5" descr="blue-balloons-clip-art-305635.png"/>
          <p:cNvPicPr/>
          <p:nvPr/>
        </p:nvPicPr>
        <p:blipFill>
          <a:blip r:embed="rId5" cstate="print"/>
          <a:stretch>
            <a:fillRect/>
          </a:stretch>
        </p:blipFill>
        <p:spPr>
          <a:xfrm>
            <a:off x="0" y="3381375"/>
            <a:ext cx="3171825" cy="3476625"/>
          </a:xfrm>
          <a:prstGeom prst="rect">
            <a:avLst/>
          </a:prstGeom>
        </p:spPr>
      </p:pic>
      <p:sp>
        <p:nvSpPr>
          <p:cNvPr id="9" name="شكل بيضاوي 8"/>
          <p:cNvSpPr/>
          <p:nvPr/>
        </p:nvSpPr>
        <p:spPr>
          <a:xfrm>
            <a:off x="8229600" y="2357430"/>
            <a:ext cx="700118" cy="642942"/>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endParaRPr lang="ar-SA" dirty="0"/>
          </a:p>
        </p:txBody>
      </p:sp>
      <p:sp>
        <p:nvSpPr>
          <p:cNvPr id="11" name="شكل بيضاوي 10"/>
          <p:cNvSpPr/>
          <p:nvPr/>
        </p:nvSpPr>
        <p:spPr>
          <a:xfrm>
            <a:off x="8143900" y="2786058"/>
            <a:ext cx="785818"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ج</a:t>
            </a:r>
            <a:endParaRPr lang="ar-SA" sz="4000" dirty="0"/>
          </a:p>
        </p:txBody>
      </p:sp>
      <p:sp>
        <p:nvSpPr>
          <p:cNvPr id="13" name="شكل بيضاوي 12"/>
          <p:cNvSpPr/>
          <p:nvPr/>
        </p:nvSpPr>
        <p:spPr>
          <a:xfrm>
            <a:off x="357158" y="3857628"/>
            <a:ext cx="785818"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ع</a:t>
            </a:r>
            <a:endParaRPr lang="ar-SA" dirty="0"/>
          </a:p>
        </p:txBody>
      </p:sp>
      <p:sp>
        <p:nvSpPr>
          <p:cNvPr id="14" name="شكل بيضاوي 13"/>
          <p:cNvSpPr/>
          <p:nvPr/>
        </p:nvSpPr>
        <p:spPr>
          <a:xfrm>
            <a:off x="1000100" y="3571876"/>
            <a:ext cx="785818"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ق</a:t>
            </a:r>
            <a:endParaRPr lang="ar-SA" dirty="0"/>
          </a:p>
        </p:txBody>
      </p:sp>
      <p:sp>
        <p:nvSpPr>
          <p:cNvPr id="15" name="شكل بيضاوي 14"/>
          <p:cNvSpPr/>
          <p:nvPr/>
        </p:nvSpPr>
        <p:spPr>
          <a:xfrm>
            <a:off x="1928794" y="3571876"/>
            <a:ext cx="785818"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و</a:t>
            </a:r>
            <a:endParaRPr lang="ar-SA" sz="4000" dirty="0"/>
          </a:p>
        </p:txBody>
      </p:sp>
      <p:sp>
        <p:nvSpPr>
          <p:cNvPr id="16" name="شكل بيضاوي 15"/>
          <p:cNvSpPr/>
          <p:nvPr/>
        </p:nvSpPr>
        <p:spPr>
          <a:xfrm>
            <a:off x="2285984" y="4286256"/>
            <a:ext cx="785818"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هـ</a:t>
            </a:r>
            <a:endParaRPr lang="ar-SA" sz="4000" dirty="0"/>
          </a:p>
        </p:txBody>
      </p:sp>
      <p:sp>
        <p:nvSpPr>
          <p:cNvPr id="17" name="شكل بيضاوي 16"/>
          <p:cNvSpPr/>
          <p:nvPr/>
        </p:nvSpPr>
        <p:spPr>
          <a:xfrm>
            <a:off x="2071670" y="2285992"/>
            <a:ext cx="785818"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خ</a:t>
            </a:r>
            <a:endParaRPr lang="ar-SA" dirty="0"/>
          </a:p>
        </p:txBody>
      </p:sp>
      <p:sp>
        <p:nvSpPr>
          <p:cNvPr id="18" name="شكل بيضاوي 17"/>
          <p:cNvSpPr/>
          <p:nvPr/>
        </p:nvSpPr>
        <p:spPr>
          <a:xfrm>
            <a:off x="2857488" y="2214554"/>
            <a:ext cx="785818"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م</a:t>
            </a:r>
            <a:endParaRPr lang="ar-SA" sz="4000" dirty="0"/>
          </a:p>
        </p:txBody>
      </p:sp>
      <p:sp>
        <p:nvSpPr>
          <p:cNvPr id="19" name="شكل بيضاوي 18"/>
          <p:cNvSpPr/>
          <p:nvPr/>
        </p:nvSpPr>
        <p:spPr>
          <a:xfrm>
            <a:off x="3857620" y="2143116"/>
            <a:ext cx="785818"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ك</a:t>
            </a:r>
            <a:endParaRPr lang="ar-SA" sz="4000" dirty="0"/>
          </a:p>
        </p:txBody>
      </p:sp>
      <p:sp>
        <p:nvSpPr>
          <p:cNvPr id="20" name="شكل بيضاوي 19"/>
          <p:cNvSpPr/>
          <p:nvPr/>
        </p:nvSpPr>
        <p:spPr>
          <a:xfrm>
            <a:off x="4786314" y="3786190"/>
            <a:ext cx="928694"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ف</a:t>
            </a:r>
            <a:endParaRPr lang="ar-SA" dirty="0"/>
          </a:p>
        </p:txBody>
      </p:sp>
      <p:sp>
        <p:nvSpPr>
          <p:cNvPr id="21" name="شكل بيضاوي 20"/>
          <p:cNvSpPr/>
          <p:nvPr/>
        </p:nvSpPr>
        <p:spPr>
          <a:xfrm>
            <a:off x="5857884" y="3857628"/>
            <a:ext cx="857256"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ي</a:t>
            </a:r>
            <a:endParaRPr lang="ar-SA" sz="4000" dirty="0"/>
          </a:p>
        </p:txBody>
      </p:sp>
      <p:sp>
        <p:nvSpPr>
          <p:cNvPr id="22" name="شكل بيضاوي 21"/>
          <p:cNvSpPr/>
          <p:nvPr/>
        </p:nvSpPr>
        <p:spPr>
          <a:xfrm>
            <a:off x="6357950" y="4286256"/>
            <a:ext cx="785818"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ب</a:t>
            </a:r>
            <a:endParaRPr lang="ar-SA" sz="4000" dirty="0"/>
          </a:p>
        </p:txBody>
      </p:sp>
      <p:sp>
        <p:nvSpPr>
          <p:cNvPr id="23" name="شكل بيضاوي 22"/>
          <p:cNvSpPr/>
          <p:nvPr/>
        </p:nvSpPr>
        <p:spPr>
          <a:xfrm>
            <a:off x="6215074" y="3143248"/>
            <a:ext cx="642942" cy="571504"/>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غ</a:t>
            </a:r>
            <a:endParaRPr lang="ar-SA" sz="4000" dirty="0"/>
          </a:p>
        </p:txBody>
      </p:sp>
      <p:sp>
        <p:nvSpPr>
          <p:cNvPr id="24" name="شكل بيضاوي 23"/>
          <p:cNvSpPr/>
          <p:nvPr/>
        </p:nvSpPr>
        <p:spPr>
          <a:xfrm>
            <a:off x="6500826" y="2571744"/>
            <a:ext cx="785818"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أ</a:t>
            </a:r>
            <a:endParaRPr lang="ar-SA" sz="4000" dirty="0"/>
          </a:p>
        </p:txBody>
      </p:sp>
      <p:sp>
        <p:nvSpPr>
          <p:cNvPr id="25" name="شكل بيضاوي 24"/>
          <p:cNvSpPr/>
          <p:nvPr/>
        </p:nvSpPr>
        <p:spPr>
          <a:xfrm>
            <a:off x="7358082" y="2571744"/>
            <a:ext cx="785818" cy="642942"/>
          </a:xfrm>
          <a:prstGeom prst="ellipse">
            <a:avLst/>
          </a:prstGeom>
        </p:spPr>
        <p:style>
          <a:lnRef idx="2">
            <a:schemeClr val="accent6"/>
          </a:lnRef>
          <a:fillRef idx="1">
            <a:schemeClr val="lt1"/>
          </a:fillRef>
          <a:effectRef idx="0">
            <a:schemeClr val="accent6"/>
          </a:effectRef>
          <a:fontRef idx="minor">
            <a:schemeClr val="dk1"/>
          </a:fontRef>
        </p:style>
        <p:txBody>
          <a:bodyPr rtlCol="1" anchor="ctr"/>
          <a:lstStyle/>
          <a:p>
            <a:pPr algn="ctr"/>
            <a:r>
              <a:rPr lang="ar-SA" sz="4000" dirty="0" smtClean="0"/>
              <a:t>ح</a:t>
            </a:r>
            <a:endParaRPr lang="ar-SA" sz="4000" dirty="0"/>
          </a:p>
        </p:txBody>
      </p:sp>
      <p:pic>
        <p:nvPicPr>
          <p:cNvPr id="26" name="صورة 25" descr="k16293940.jpg"/>
          <p:cNvPicPr/>
          <p:nvPr/>
        </p:nvPicPr>
        <p:blipFill>
          <a:blip r:embed="rId6" cstate="print"/>
          <a:stretch>
            <a:fillRect/>
          </a:stretch>
        </p:blipFill>
        <p:spPr>
          <a:xfrm rot="20841499">
            <a:off x="357158" y="1785926"/>
            <a:ext cx="1071570" cy="1588217"/>
          </a:xfrm>
          <a:prstGeom prst="rect">
            <a:avLst/>
          </a:prstGeom>
        </p:spPr>
      </p:pic>
      <p:pic>
        <p:nvPicPr>
          <p:cNvPr id="27" name="صورة 26" descr="IMG-3197.jpg"/>
          <p:cNvPicPr>
            <a:picLocks noChangeAspect="1"/>
          </p:cNvPicPr>
          <p:nvPr/>
        </p:nvPicPr>
        <p:blipFill>
          <a:blip r:embed="rId7" cstate="print"/>
          <a:stretch>
            <a:fillRect/>
          </a:stretch>
        </p:blipFill>
        <p:spPr>
          <a:xfrm>
            <a:off x="785786" y="428604"/>
            <a:ext cx="2286016" cy="1428760"/>
          </a:xfrm>
          <a:prstGeom prst="rect">
            <a:avLst/>
          </a:prstGeom>
        </p:spPr>
      </p:pic>
    </p:spTree>
    <p:extLst>
      <p:ext uri="{BB962C8B-B14F-4D97-AF65-F5344CB8AC3E}">
        <p14:creationId xmlns:p14="http://schemas.microsoft.com/office/powerpoint/2010/main" xmlns="" val="28269971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28596" y="785794"/>
            <a:ext cx="8305800" cy="5643602"/>
          </a:xfrm>
        </p:spPr>
        <p:txBody>
          <a:bodyPr>
            <a:noAutofit/>
          </a:bodyPr>
          <a:lstStyle/>
          <a:p>
            <a:pPr algn="ctr"/>
            <a:r>
              <a:rPr lang="ar-SA" sz="4000" dirty="0" smtClean="0"/>
              <a:t>نشاط علاجي لتمييز حركة الحرف الذي يلي ( ال القمرية أو ال </a:t>
            </a:r>
            <a:r>
              <a:rPr lang="en-US" sz="4000" dirty="0" smtClean="0"/>
              <a:t/>
            </a:r>
            <a:br>
              <a:rPr lang="en-US" sz="4000" dirty="0" smtClean="0"/>
            </a:br>
            <a:r>
              <a:rPr lang="ar-SA" sz="4000" dirty="0" smtClean="0"/>
              <a:t>الشمسية   ) على الكلمات التالية : مع ضبط الحركات  </a:t>
            </a: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r>
              <a:rPr lang="en-US" sz="4000" dirty="0" smtClean="0"/>
              <a:t/>
            </a:r>
            <a:br>
              <a:rPr lang="en-US" sz="4000" dirty="0" smtClean="0"/>
            </a:br>
            <a:endParaRPr lang="ar-SA" sz="4000" dirty="0"/>
          </a:p>
        </p:txBody>
      </p:sp>
      <p:sp>
        <p:nvSpPr>
          <p:cNvPr id="18434" name="AutoShape 2" descr="نتيجة بحث الصور عن السيارة كرتون"/>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8436" name="AutoShape 4" descr="نتيجة بحث الصور عن السيارة كرتون"/>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sp>
        <p:nvSpPr>
          <p:cNvPr id="18438" name="AutoShape 6" descr="نتيجة بحث الصور عن السيارة كرتون"/>
          <p:cNvSpPr>
            <a:spLocks noChangeAspect="1" noChangeArrowheads="1"/>
          </p:cNvSpPr>
          <p:nvPr/>
        </p:nvSpPr>
        <p:spPr bwMode="auto">
          <a:xfrm>
            <a:off x="8923338"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ar-SA"/>
          </a:p>
        </p:txBody>
      </p:sp>
      <p:graphicFrame>
        <p:nvGraphicFramePr>
          <p:cNvPr id="55" name="جدول 54"/>
          <p:cNvGraphicFramePr>
            <a:graphicFrameLocks noGrp="1"/>
          </p:cNvGraphicFramePr>
          <p:nvPr/>
        </p:nvGraphicFramePr>
        <p:xfrm>
          <a:off x="785786" y="4000504"/>
          <a:ext cx="7500990" cy="2000264"/>
        </p:xfrm>
        <a:graphic>
          <a:graphicData uri="http://schemas.openxmlformats.org/drawingml/2006/table">
            <a:tbl>
              <a:tblPr rtl="1" firstRow="1" bandRow="1">
                <a:tableStyleId>{5C22544A-7EE6-4342-B048-85BDC9FD1C3A}</a:tableStyleId>
              </a:tblPr>
              <a:tblGrid>
                <a:gridCol w="1500198"/>
                <a:gridCol w="1500198"/>
                <a:gridCol w="1500198"/>
                <a:gridCol w="1500198"/>
                <a:gridCol w="1500198"/>
              </a:tblGrid>
              <a:tr h="1080071">
                <a:tc>
                  <a:txBody>
                    <a:bodyPr/>
                    <a:lstStyle/>
                    <a:p>
                      <a:pPr rtl="1"/>
                      <a:r>
                        <a:rPr lang="ar-SA" sz="3600" dirty="0" smtClean="0"/>
                        <a:t>مدرسة </a:t>
                      </a:r>
                      <a:endParaRPr lang="ar-SA" dirty="0"/>
                    </a:p>
                  </a:txBody>
                  <a:tcPr/>
                </a:tc>
                <a:tc>
                  <a:txBody>
                    <a:bodyPr/>
                    <a:lstStyle/>
                    <a:p>
                      <a:pPr rtl="1"/>
                      <a:r>
                        <a:rPr lang="ar-SA" sz="3200" dirty="0" smtClean="0"/>
                        <a:t>رجل</a:t>
                      </a:r>
                      <a:endParaRPr lang="ar-SA" dirty="0"/>
                    </a:p>
                  </a:txBody>
                  <a:tcPr/>
                </a:tc>
                <a:tc>
                  <a:txBody>
                    <a:bodyPr/>
                    <a:lstStyle/>
                    <a:p>
                      <a:pPr rtl="1"/>
                      <a:r>
                        <a:rPr lang="ar-SA" sz="3600" dirty="0" smtClean="0"/>
                        <a:t>تمر</a:t>
                      </a:r>
                      <a:endParaRPr lang="ar-SA" sz="2800" dirty="0"/>
                    </a:p>
                  </a:txBody>
                  <a:tcPr/>
                </a:tc>
                <a:tc>
                  <a:txBody>
                    <a:bodyPr/>
                    <a:lstStyle/>
                    <a:p>
                      <a:pPr rtl="1"/>
                      <a:r>
                        <a:rPr lang="ar-SA" sz="3600" dirty="0" smtClean="0"/>
                        <a:t>نخلة</a:t>
                      </a:r>
                      <a:r>
                        <a:rPr lang="ar-SA" sz="2400" dirty="0" smtClean="0"/>
                        <a:t> </a:t>
                      </a:r>
                      <a:endParaRPr lang="ar-SA" sz="2400" dirty="0"/>
                    </a:p>
                  </a:txBody>
                  <a:tcPr/>
                </a:tc>
                <a:tc>
                  <a:txBody>
                    <a:bodyPr/>
                    <a:lstStyle/>
                    <a:p>
                      <a:pPr rtl="1"/>
                      <a:r>
                        <a:rPr lang="ar-SA" sz="3600" dirty="0" smtClean="0"/>
                        <a:t>سماء</a:t>
                      </a:r>
                      <a:endParaRPr lang="ar-SA" sz="3600" dirty="0"/>
                    </a:p>
                  </a:txBody>
                  <a:tcPr/>
                </a:tc>
              </a:tr>
              <a:tr h="920193">
                <a:tc>
                  <a:txBody>
                    <a:bodyPr/>
                    <a:lstStyle/>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endParaRPr lang="ar-SA" dirty="0"/>
                    </a:p>
                  </a:txBody>
                  <a:tcPr/>
                </a:tc>
              </a:tr>
            </a:tbl>
          </a:graphicData>
        </a:graphic>
      </p:graphicFrame>
      <p:pic>
        <p:nvPicPr>
          <p:cNvPr id="56" name="صورة 55" descr="IMG-3197.jpg"/>
          <p:cNvPicPr>
            <a:picLocks noChangeAspect="1"/>
          </p:cNvPicPr>
          <p:nvPr/>
        </p:nvPicPr>
        <p:blipFill>
          <a:blip r:embed="rId3" cstate="print"/>
          <a:stretch>
            <a:fillRect/>
          </a:stretch>
        </p:blipFill>
        <p:spPr>
          <a:xfrm>
            <a:off x="571472" y="714356"/>
            <a:ext cx="2286016" cy="1428760"/>
          </a:xfrm>
          <a:prstGeom prst="rect">
            <a:avLst/>
          </a:prstGeom>
        </p:spPr>
      </p:pic>
    </p:spTree>
    <p:extLst>
      <p:ext uri="{BB962C8B-B14F-4D97-AF65-F5344CB8AC3E}">
        <p14:creationId xmlns:p14="http://schemas.microsoft.com/office/powerpoint/2010/main" xmlns="" val="20819585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0"/>
            <a:ext cx="8329642" cy="2428868"/>
          </a:xfrm>
        </p:spPr>
        <p:txBody>
          <a:bodyPr>
            <a:noAutofit/>
          </a:bodyPr>
          <a:lstStyle/>
          <a:p>
            <a:pPr algn="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4000" dirty="0" smtClean="0"/>
              <a:t/>
            </a:r>
            <a:br>
              <a:rPr lang="ar-SA" sz="4000" dirty="0" smtClean="0"/>
            </a:br>
            <a:r>
              <a:rPr lang="ar-SA" sz="3600" dirty="0" smtClean="0"/>
              <a:t>نشاط علاجي لقياس مهارة إثبات ال التعريف عندما </a:t>
            </a:r>
            <a:br>
              <a:rPr lang="ar-SA" sz="3600" dirty="0" smtClean="0"/>
            </a:br>
            <a:r>
              <a:rPr lang="ar-SA" sz="3600" dirty="0" smtClean="0"/>
              <a:t>نكون متصلة بحرف من حروف ال الشمسية :</a:t>
            </a:r>
            <a:endParaRPr lang="ar-SA" sz="3600" dirty="0"/>
          </a:p>
        </p:txBody>
      </p:sp>
      <p:sp>
        <p:nvSpPr>
          <p:cNvPr id="5" name="عنصر نائب للمحتوى 4"/>
          <p:cNvSpPr>
            <a:spLocks noGrp="1"/>
          </p:cNvSpPr>
          <p:nvPr>
            <p:ph idx="1"/>
          </p:nvPr>
        </p:nvSpPr>
        <p:spPr>
          <a:xfrm>
            <a:off x="214282" y="2500306"/>
            <a:ext cx="8515352" cy="3895732"/>
          </a:xfrm>
        </p:spPr>
        <p:txBody>
          <a:bodyPr>
            <a:normAutofit lnSpcReduction="10000"/>
          </a:bodyPr>
          <a:lstStyle/>
          <a:p>
            <a:pPr>
              <a:buNone/>
            </a:pPr>
            <a:r>
              <a:rPr lang="ar-SA" sz="3600" dirty="0" smtClean="0">
                <a:solidFill>
                  <a:schemeClr val="tx2"/>
                </a:solidFill>
                <a:cs typeface="+mj-cs"/>
              </a:rPr>
              <a:t>اكتبي أسماء الصور التالية ثم اكتبيها مع ال </a:t>
            </a:r>
          </a:p>
          <a:p>
            <a:pPr>
              <a:buNone/>
            </a:pPr>
            <a:endParaRPr lang="ar-SA" sz="3600" dirty="0" smtClean="0">
              <a:cs typeface="+mj-cs"/>
            </a:endParaRPr>
          </a:p>
          <a:p>
            <a:pPr>
              <a:buNone/>
            </a:pPr>
            <a:endParaRPr lang="ar-SA" dirty="0" smtClean="0"/>
          </a:p>
          <a:p>
            <a:pPr>
              <a:buNone/>
            </a:pPr>
            <a:r>
              <a:rPr lang="ar-SA" dirty="0" smtClean="0"/>
              <a:t>                                  .................                   ................. </a:t>
            </a:r>
          </a:p>
          <a:p>
            <a:pPr>
              <a:buNone/>
            </a:pPr>
            <a:endParaRPr lang="ar-SA" dirty="0" smtClean="0"/>
          </a:p>
          <a:p>
            <a:pPr>
              <a:buNone/>
            </a:pPr>
            <a:endParaRPr lang="ar-SA" dirty="0" smtClean="0"/>
          </a:p>
          <a:p>
            <a:pPr>
              <a:buNone/>
            </a:pPr>
            <a:endParaRPr lang="ar-SA" dirty="0" smtClean="0"/>
          </a:p>
          <a:p>
            <a:pPr>
              <a:buNone/>
            </a:pPr>
            <a:r>
              <a:rPr lang="ar-SA" dirty="0" smtClean="0"/>
              <a:t>                               ...................                   ................... </a:t>
            </a:r>
          </a:p>
          <a:p>
            <a:pPr>
              <a:buNone/>
            </a:pPr>
            <a:endParaRPr lang="ar-SA" dirty="0" smtClean="0"/>
          </a:p>
          <a:p>
            <a:pPr>
              <a:buNone/>
            </a:pPr>
            <a:endParaRPr lang="ar-SA" dirty="0" smtClean="0"/>
          </a:p>
          <a:p>
            <a:pPr>
              <a:buNone/>
            </a:pPr>
            <a:endParaRPr lang="ar-SA" dirty="0" smtClean="0"/>
          </a:p>
          <a:p>
            <a:pPr>
              <a:buNone/>
            </a:pPr>
            <a:endParaRPr lang="ar-SA" dirty="0" smtClean="0"/>
          </a:p>
        </p:txBody>
      </p:sp>
      <p:pic>
        <p:nvPicPr>
          <p:cNvPr id="7" name="صورة 6" descr="clipart-beetle-car-512x512-4163.png"/>
          <p:cNvPicPr>
            <a:picLocks noChangeAspect="1"/>
          </p:cNvPicPr>
          <p:nvPr/>
        </p:nvPicPr>
        <p:blipFill>
          <a:blip r:embed="rId2"/>
          <a:stretch>
            <a:fillRect/>
          </a:stretch>
        </p:blipFill>
        <p:spPr>
          <a:xfrm>
            <a:off x="5929322" y="3214686"/>
            <a:ext cx="3000428" cy="1285884"/>
          </a:xfrm>
          <a:prstGeom prst="rect">
            <a:avLst/>
          </a:prstGeom>
        </p:spPr>
      </p:pic>
      <p:pic>
        <p:nvPicPr>
          <p:cNvPr id="8" name="صورة 7" descr="فهرس  ساعه.jpg"/>
          <p:cNvPicPr>
            <a:picLocks noChangeAspect="1"/>
          </p:cNvPicPr>
          <p:nvPr/>
        </p:nvPicPr>
        <p:blipFill>
          <a:blip r:embed="rId3"/>
          <a:stretch>
            <a:fillRect/>
          </a:stretch>
        </p:blipFill>
        <p:spPr>
          <a:xfrm>
            <a:off x="6500826" y="4357694"/>
            <a:ext cx="2143125" cy="2143125"/>
          </a:xfrm>
          <a:prstGeom prst="rect">
            <a:avLst/>
          </a:prstGeom>
        </p:spPr>
      </p:pic>
      <p:pic>
        <p:nvPicPr>
          <p:cNvPr id="12" name="صورة 11" descr="IMG-3197.jpg"/>
          <p:cNvPicPr>
            <a:picLocks noChangeAspect="1"/>
          </p:cNvPicPr>
          <p:nvPr/>
        </p:nvPicPr>
        <p:blipFill>
          <a:blip r:embed="rId4" cstate="print"/>
          <a:stretch>
            <a:fillRect/>
          </a:stretch>
        </p:blipFill>
        <p:spPr>
          <a:xfrm>
            <a:off x="500034" y="1000108"/>
            <a:ext cx="1928826" cy="1643074"/>
          </a:xfrm>
          <a:prstGeom prst="rect">
            <a:avLst/>
          </a:prstGeom>
        </p:spPr>
      </p:pic>
    </p:spTree>
    <p:extLst>
      <p:ext uri="{BB962C8B-B14F-4D97-AF65-F5344CB8AC3E}">
        <p14:creationId xmlns:p14="http://schemas.microsoft.com/office/powerpoint/2010/main" xmlns="" val="35219185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305800" cy="4237080"/>
          </a:xfrm>
        </p:spPr>
        <p:txBody>
          <a:bodyPr>
            <a:normAutofit/>
          </a:bodyPr>
          <a:lstStyle/>
          <a:p>
            <a:pPr algn="r"/>
            <a:r>
              <a:rPr lang="en-US" dirty="0" smtClean="0"/>
              <a:t>:</a:t>
            </a:r>
            <a:r>
              <a:rPr lang="ar-SA" dirty="0" smtClean="0"/>
              <a:t>نموذج خطة علاجية</a:t>
            </a:r>
            <a:br>
              <a:rPr lang="ar-SA" dirty="0" smtClean="0"/>
            </a:br>
            <a:r>
              <a:rPr lang="en-US" dirty="0" smtClean="0"/>
              <a:t/>
            </a:r>
            <a:br>
              <a:rPr lang="en-US" dirty="0" smtClean="0"/>
            </a:br>
            <a:r>
              <a:rPr lang="en-US" dirty="0" smtClean="0"/>
              <a:t/>
            </a:r>
            <a:br>
              <a:rPr lang="en-US" dirty="0" smtClean="0"/>
            </a:br>
            <a:r>
              <a:rPr lang="en-US" dirty="0" smtClean="0"/>
              <a:t/>
            </a:r>
            <a:br>
              <a:rPr lang="en-US" dirty="0" smtClean="0"/>
            </a:br>
            <a:endParaRPr lang="ar-SA" dirty="0"/>
          </a:p>
        </p:txBody>
      </p:sp>
      <p:graphicFrame>
        <p:nvGraphicFramePr>
          <p:cNvPr id="3" name="جدول 2"/>
          <p:cNvGraphicFramePr>
            <a:graphicFrameLocks noGrp="1"/>
          </p:cNvGraphicFramePr>
          <p:nvPr/>
        </p:nvGraphicFramePr>
        <p:xfrm>
          <a:off x="285720" y="2500306"/>
          <a:ext cx="8281637" cy="4034808"/>
        </p:xfrm>
        <a:graphic>
          <a:graphicData uri="http://schemas.openxmlformats.org/drawingml/2006/table">
            <a:tbl>
              <a:tblPr rtl="1" firstRow="1" bandRow="1">
                <a:tableStyleId>{5C22544A-7EE6-4342-B048-85BDC9FD1C3A}</a:tableStyleId>
              </a:tblPr>
              <a:tblGrid>
                <a:gridCol w="305288"/>
                <a:gridCol w="876726"/>
                <a:gridCol w="1006612"/>
                <a:gridCol w="876728"/>
                <a:gridCol w="735171"/>
                <a:gridCol w="746852"/>
                <a:gridCol w="746852"/>
                <a:gridCol w="746852"/>
                <a:gridCol w="746852"/>
                <a:gridCol w="746852"/>
                <a:gridCol w="746852"/>
              </a:tblGrid>
              <a:tr h="757242">
                <a:tc gridSpan="4">
                  <a:txBody>
                    <a:bodyPr/>
                    <a:lstStyle/>
                    <a:p>
                      <a:pPr rtl="1"/>
                      <a:r>
                        <a:rPr lang="ar-SA" sz="2400" dirty="0" smtClean="0"/>
                        <a:t>المدرسة:</a:t>
                      </a:r>
                      <a:endParaRPr lang="ar-SA" sz="2400"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c gridSpan="4">
                  <a:txBody>
                    <a:bodyPr/>
                    <a:lstStyle/>
                    <a:p>
                      <a:pPr rtl="1"/>
                      <a:r>
                        <a:rPr lang="ar-SA" sz="2400" dirty="0" smtClean="0"/>
                        <a:t>العام الدراسي: </a:t>
                      </a:r>
                      <a:endParaRPr lang="ar-SA" sz="2400" dirty="0"/>
                    </a:p>
                  </a:txBody>
                  <a:tcPr/>
                </a:tc>
                <a:tc hMerge="1">
                  <a:txBody>
                    <a:bodyPr/>
                    <a:lstStyle/>
                    <a:p>
                      <a:pPr rtl="1"/>
                      <a:endParaRPr lang="ar-SA" dirty="0"/>
                    </a:p>
                  </a:txBody>
                  <a:tcPr/>
                </a:tc>
                <a:tc hMerge="1">
                  <a:txBody>
                    <a:bodyPr/>
                    <a:lstStyle/>
                    <a:p>
                      <a:pPr rtl="1"/>
                      <a:endParaRPr lang="ar-SA" dirty="0"/>
                    </a:p>
                  </a:txBody>
                  <a:tcPr/>
                </a:tc>
                <a:tc hMerge="1">
                  <a:txBody>
                    <a:bodyPr/>
                    <a:lstStyle/>
                    <a:p>
                      <a:pPr rtl="1"/>
                      <a:endParaRPr lang="ar-SA" dirty="0"/>
                    </a:p>
                  </a:txBody>
                  <a:tcPr/>
                </a:tc>
                <a:tc gridSpan="3">
                  <a:txBody>
                    <a:bodyPr/>
                    <a:lstStyle/>
                    <a:p>
                      <a:pPr rtl="1"/>
                      <a:r>
                        <a:rPr lang="ar-SA" sz="2800" dirty="0" smtClean="0"/>
                        <a:t>المادة:</a:t>
                      </a:r>
                      <a:endParaRPr lang="ar-SA" sz="2800" dirty="0"/>
                    </a:p>
                  </a:txBody>
                  <a:tcPr/>
                </a:tc>
                <a:tc hMerge="1">
                  <a:txBody>
                    <a:bodyPr/>
                    <a:lstStyle/>
                    <a:p>
                      <a:pPr rtl="1"/>
                      <a:endParaRPr lang="ar-SA"/>
                    </a:p>
                  </a:txBody>
                  <a:tcPr/>
                </a:tc>
                <a:tc hMerge="1">
                  <a:txBody>
                    <a:bodyPr/>
                    <a:lstStyle/>
                    <a:p>
                      <a:pPr rtl="1"/>
                      <a:endParaRPr lang="ar-SA"/>
                    </a:p>
                  </a:txBody>
                  <a:tcPr/>
                </a:tc>
              </a:tr>
              <a:tr h="757242">
                <a:tc gridSpan="4">
                  <a:txBody>
                    <a:bodyPr/>
                    <a:lstStyle/>
                    <a:p>
                      <a:pPr rtl="1"/>
                      <a:r>
                        <a:rPr lang="ar-SA" sz="2400" dirty="0" smtClean="0"/>
                        <a:t>الصف:</a:t>
                      </a:r>
                      <a:endParaRPr lang="ar-SA" sz="2400"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gridSpan="7">
                  <a:txBody>
                    <a:bodyPr/>
                    <a:lstStyle/>
                    <a:p>
                      <a:pPr rtl="1"/>
                      <a:r>
                        <a:rPr lang="ar-SA" sz="2400" dirty="0" smtClean="0"/>
                        <a:t>الشعبة:</a:t>
                      </a:r>
                      <a:endParaRPr lang="ar-SA" sz="2400" dirty="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757242">
                <a:tc>
                  <a:txBody>
                    <a:bodyPr/>
                    <a:lstStyle/>
                    <a:p>
                      <a:pPr rtl="1"/>
                      <a:r>
                        <a:rPr lang="ar-SA" sz="3200" dirty="0" smtClean="0"/>
                        <a:t>م</a:t>
                      </a:r>
                      <a:endParaRPr lang="ar-SA" sz="3200" dirty="0"/>
                    </a:p>
                  </a:txBody>
                  <a:tcPr/>
                </a:tc>
                <a:tc>
                  <a:txBody>
                    <a:bodyPr/>
                    <a:lstStyle/>
                    <a:p>
                      <a:pPr rtl="1"/>
                      <a:r>
                        <a:rPr lang="ar-SA" sz="2000" dirty="0" smtClean="0"/>
                        <a:t>المهارة المراد معالجتها</a:t>
                      </a:r>
                      <a:endParaRPr lang="ar-SA" sz="2000" dirty="0"/>
                    </a:p>
                  </a:txBody>
                  <a:tcPr/>
                </a:tc>
                <a:tc>
                  <a:txBody>
                    <a:bodyPr/>
                    <a:lstStyle/>
                    <a:p>
                      <a:pPr rtl="1"/>
                      <a:r>
                        <a:rPr lang="ar-SA" sz="2000" dirty="0" smtClean="0"/>
                        <a:t>الفئة</a:t>
                      </a:r>
                      <a:r>
                        <a:rPr lang="ar-SA" sz="2000" baseline="0" dirty="0" smtClean="0"/>
                        <a:t> المستهدفة   </a:t>
                      </a:r>
                    </a:p>
                  </a:txBody>
                  <a:tcPr/>
                </a:tc>
                <a:tc>
                  <a:txBody>
                    <a:bodyPr/>
                    <a:lstStyle/>
                    <a:p>
                      <a:pPr rtl="1"/>
                      <a:r>
                        <a:rPr lang="ar-SA" sz="2000" dirty="0" smtClean="0"/>
                        <a:t>الأنشطة</a:t>
                      </a:r>
                      <a:r>
                        <a:rPr lang="ar-SA" sz="2000" baseline="0" dirty="0" smtClean="0"/>
                        <a:t> العلاجية </a:t>
                      </a:r>
                      <a:endParaRPr lang="ar-SA" sz="2000" dirty="0"/>
                    </a:p>
                  </a:txBody>
                  <a:tcPr/>
                </a:tc>
                <a:tc gridSpan="2">
                  <a:txBody>
                    <a:bodyPr/>
                    <a:lstStyle/>
                    <a:p>
                      <a:pPr rtl="1"/>
                      <a:r>
                        <a:rPr lang="ar-SA" sz="2400" dirty="0" smtClean="0"/>
                        <a:t>تاريخ التنفيذ</a:t>
                      </a:r>
                      <a:endParaRPr lang="ar-SA" sz="2400" dirty="0"/>
                    </a:p>
                  </a:txBody>
                  <a:tcPr/>
                </a:tc>
                <a:tc hMerge="1">
                  <a:txBody>
                    <a:bodyPr/>
                    <a:lstStyle/>
                    <a:p>
                      <a:pPr rtl="1"/>
                      <a:endParaRPr lang="ar-SA"/>
                    </a:p>
                  </a:txBody>
                  <a:tcPr/>
                </a:tc>
                <a:tc>
                  <a:txBody>
                    <a:bodyPr/>
                    <a:lstStyle/>
                    <a:p>
                      <a:pPr rtl="1"/>
                      <a:r>
                        <a:rPr lang="ar-SA" sz="2000" dirty="0" smtClean="0"/>
                        <a:t>أدوات</a:t>
                      </a:r>
                      <a:r>
                        <a:rPr lang="ar-SA" sz="2000" baseline="0" dirty="0" smtClean="0"/>
                        <a:t> التقويم </a:t>
                      </a:r>
                      <a:endParaRPr lang="ar-SA" sz="2000" dirty="0"/>
                    </a:p>
                  </a:txBody>
                  <a:tcPr/>
                </a:tc>
                <a:tc gridSpan="4">
                  <a:txBody>
                    <a:bodyPr/>
                    <a:lstStyle/>
                    <a:p>
                      <a:pPr rtl="1"/>
                      <a:r>
                        <a:rPr lang="ar-SA" sz="2400" dirty="0" smtClean="0"/>
                        <a:t>نسبة الأداء </a:t>
                      </a:r>
                    </a:p>
                    <a:p>
                      <a:pPr rtl="1"/>
                      <a:endParaRPr lang="ar-SA" dirty="0" smtClean="0"/>
                    </a:p>
                  </a:txBody>
                  <a:tcPr/>
                </a:tc>
                <a:tc hMerge="1">
                  <a:txBody>
                    <a:bodyPr/>
                    <a:lstStyle/>
                    <a:p>
                      <a:pPr rtl="1"/>
                      <a:endParaRPr lang="ar-SA"/>
                    </a:p>
                  </a:txBody>
                  <a:tcPr/>
                </a:tc>
                <a:tc hMerge="1">
                  <a:txBody>
                    <a:bodyPr/>
                    <a:lstStyle/>
                    <a:p>
                      <a:pPr rtl="1"/>
                      <a:endParaRPr lang="ar-SA"/>
                    </a:p>
                  </a:txBody>
                  <a:tcPr/>
                </a:tc>
                <a:tc hMerge="1">
                  <a:txBody>
                    <a:bodyPr/>
                    <a:lstStyle/>
                    <a:p>
                      <a:pPr rtl="1"/>
                      <a:endParaRPr lang="ar-SA"/>
                    </a:p>
                  </a:txBody>
                  <a:tcPr/>
                </a:tc>
              </a:tr>
              <a:tr h="757242">
                <a:tc>
                  <a:txBody>
                    <a:bodyPr/>
                    <a:lstStyle/>
                    <a:p>
                      <a:pPr rtl="1"/>
                      <a:endParaRPr lang="ar-SA"/>
                    </a:p>
                  </a:txBody>
                  <a:tcPr/>
                </a:tc>
                <a:tc>
                  <a:txBody>
                    <a:bodyPr/>
                    <a:lstStyle/>
                    <a:p>
                      <a:pPr rtl="1"/>
                      <a:endParaRPr lang="ar-SA"/>
                    </a:p>
                  </a:txBody>
                  <a:tcPr/>
                </a:tc>
                <a:tc>
                  <a:txBody>
                    <a:bodyPr/>
                    <a:lstStyle/>
                    <a:p>
                      <a:pPr rtl="1"/>
                      <a:endParaRPr lang="ar-SA" dirty="0"/>
                    </a:p>
                  </a:txBody>
                  <a:tcPr/>
                </a:tc>
                <a:tc>
                  <a:txBody>
                    <a:bodyPr/>
                    <a:lstStyle/>
                    <a:p>
                      <a:pPr rtl="1"/>
                      <a:endParaRPr lang="ar-SA" dirty="0"/>
                    </a:p>
                  </a:txBody>
                  <a:tcPr/>
                </a:tc>
                <a:tc>
                  <a:txBody>
                    <a:bodyPr/>
                    <a:lstStyle/>
                    <a:p>
                      <a:pPr rtl="1"/>
                      <a:r>
                        <a:rPr lang="ar-SA" sz="2800" dirty="0" smtClean="0"/>
                        <a:t>من </a:t>
                      </a:r>
                      <a:endParaRPr lang="ar-SA" dirty="0"/>
                    </a:p>
                  </a:txBody>
                  <a:tcPr/>
                </a:tc>
                <a:tc>
                  <a:txBody>
                    <a:bodyPr/>
                    <a:lstStyle/>
                    <a:p>
                      <a:pPr rtl="1"/>
                      <a:r>
                        <a:rPr lang="ar-SA" sz="2400" dirty="0" smtClean="0"/>
                        <a:t>إلى</a:t>
                      </a:r>
                      <a:r>
                        <a:rPr lang="ar-SA" sz="2400" baseline="0" dirty="0" smtClean="0"/>
                        <a:t> </a:t>
                      </a:r>
                      <a:endParaRPr lang="ar-SA" sz="2400" dirty="0"/>
                    </a:p>
                  </a:txBody>
                  <a:tcPr/>
                </a:tc>
                <a:tc>
                  <a:txBody>
                    <a:bodyPr/>
                    <a:lstStyle/>
                    <a:p>
                      <a:pPr rtl="1"/>
                      <a:endParaRPr lang="ar-SA" dirty="0"/>
                    </a:p>
                  </a:txBody>
                  <a:tcPr/>
                </a:tc>
                <a:tc>
                  <a:txBody>
                    <a:bodyPr/>
                    <a:lstStyle/>
                    <a:p>
                      <a:pPr rtl="1"/>
                      <a:r>
                        <a:rPr lang="ar-SA" dirty="0" smtClean="0"/>
                        <a:t>100%</a:t>
                      </a:r>
                      <a:endParaRPr lang="ar-SA" dirty="0"/>
                    </a:p>
                  </a:txBody>
                  <a:tcPr/>
                </a:tc>
                <a:tc>
                  <a:txBody>
                    <a:bodyPr/>
                    <a:lstStyle/>
                    <a:p>
                      <a:pPr rtl="1"/>
                      <a:r>
                        <a:rPr lang="ar-SA" dirty="0" smtClean="0"/>
                        <a:t>90-99%</a:t>
                      </a:r>
                      <a:endParaRPr lang="ar-SA" dirty="0"/>
                    </a:p>
                  </a:txBody>
                  <a:tcPr/>
                </a:tc>
                <a:tc>
                  <a:txBody>
                    <a:bodyPr/>
                    <a:lstStyle/>
                    <a:p>
                      <a:pPr rtl="1"/>
                      <a:r>
                        <a:rPr lang="ar-SA" dirty="0" smtClean="0"/>
                        <a:t>80-89%</a:t>
                      </a:r>
                      <a:endParaRPr lang="ar-SA" dirty="0"/>
                    </a:p>
                  </a:txBody>
                  <a:tcPr/>
                </a:tc>
                <a:tc>
                  <a:txBody>
                    <a:bodyPr/>
                    <a:lstStyle/>
                    <a:p>
                      <a:pPr rtl="1"/>
                      <a:r>
                        <a:rPr lang="ar-SA" dirty="0" smtClean="0"/>
                        <a:t>اقل من 80 %</a:t>
                      </a:r>
                      <a:endParaRPr lang="ar-SA" dirty="0"/>
                    </a:p>
                  </a:txBody>
                  <a:tcPr/>
                </a:tc>
              </a:tr>
              <a:tr h="757242">
                <a:tc>
                  <a:txBody>
                    <a:bodyPr/>
                    <a:lstStyle/>
                    <a:p>
                      <a:pPr rtl="1"/>
                      <a:r>
                        <a:rPr lang="ar-SA" dirty="0" smtClean="0"/>
                        <a:t>1</a:t>
                      </a:r>
                      <a:endParaRPr lang="ar-SA" dirty="0"/>
                    </a:p>
                  </a:txBody>
                  <a:tcPr/>
                </a:tc>
                <a:tc>
                  <a:txBody>
                    <a:bodyPr/>
                    <a:lstStyle/>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endParaRPr lang="ar-SA" dirty="0"/>
                    </a:p>
                  </a:txBody>
                  <a:tcPr/>
                </a:tc>
                <a:tc>
                  <a:txBody>
                    <a:bodyPr/>
                    <a:lstStyle/>
                    <a:p>
                      <a:pPr rtl="1"/>
                      <a:endParaRPr lang="ar-SA" dirty="0"/>
                    </a:p>
                  </a:txBody>
                  <a:tcPr/>
                </a:tc>
              </a:tr>
            </a:tbl>
          </a:graphicData>
        </a:graphic>
      </p:graphicFrame>
      <p:pic>
        <p:nvPicPr>
          <p:cNvPr id="4" name="صورة 3" descr="IMG-3197.jpg"/>
          <p:cNvPicPr>
            <a:picLocks noChangeAspect="1"/>
          </p:cNvPicPr>
          <p:nvPr/>
        </p:nvPicPr>
        <p:blipFill>
          <a:blip r:embed="rId2" cstate="print"/>
          <a:stretch>
            <a:fillRect/>
          </a:stretch>
        </p:blipFill>
        <p:spPr>
          <a:xfrm>
            <a:off x="357158" y="714356"/>
            <a:ext cx="2500330" cy="1643074"/>
          </a:xfrm>
          <a:prstGeom prst="rect">
            <a:avLst/>
          </a:prstGeom>
        </p:spPr>
      </p:pic>
    </p:spTree>
    <p:extLst>
      <p:ext uri="{BB962C8B-B14F-4D97-AF65-F5344CB8AC3E}">
        <p14:creationId xmlns:p14="http://schemas.microsoft.com/office/powerpoint/2010/main" xmlns="" val="18355398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571480"/>
            <a:ext cx="7924800" cy="5715040"/>
          </a:xfrm>
        </p:spPr>
        <p:txBody>
          <a:bodyPr>
            <a:normAutofit/>
          </a:bodyPr>
          <a:lstStyle/>
          <a:p>
            <a:pPr algn="r"/>
            <a:r>
              <a:rPr lang="ar-SA" sz="4000" dirty="0" smtClean="0"/>
              <a:t> </a:t>
            </a:r>
            <a:r>
              <a:rPr lang="ar-SA" sz="4000" b="1" dirty="0" smtClean="0"/>
              <a:t>النتائج المتوقعة بعد تنفيذ الخطة العلاجية </a:t>
            </a:r>
            <a:r>
              <a:rPr lang="ar-SA" sz="4400" b="1" dirty="0" smtClean="0"/>
              <a:t>: </a:t>
            </a:r>
            <a:r>
              <a:rPr lang="ar-SA" sz="4400" dirty="0" smtClean="0"/>
              <a:t/>
            </a:r>
            <a:br>
              <a:rPr lang="ar-SA" sz="4400" dirty="0" smtClean="0"/>
            </a:br>
            <a:r>
              <a:rPr lang="ar-SA" sz="4400" dirty="0" smtClean="0"/>
              <a:t>أظهرت أدوات الدراسة والبحث ( استبيان –مقابلة – اختبارات تشخيصية )  أن نسبة الضعف في التمييز بين </a:t>
            </a:r>
            <a:r>
              <a:rPr lang="en-US" sz="4400" dirty="0" smtClean="0"/>
              <a:t> </a:t>
            </a:r>
            <a:r>
              <a:rPr lang="ar-SA" sz="4400" dirty="0" smtClean="0"/>
              <a:t>ال الشمسية وال القمرية  18,4 % وبعد تطبيق الخطط العلاجية وتنفيذها على العينة التي تم قياسها مسبقاً وجد أن نسبة الضعف نزلت بشكل لا بأس به خلال فترة لا تتجاوز 3 أسابيع إلى9 %</a:t>
            </a:r>
            <a:endParaRPr lang="ar-SA" sz="4400" dirty="0"/>
          </a:p>
        </p:txBody>
      </p:sp>
      <p:pic>
        <p:nvPicPr>
          <p:cNvPr id="3" name="صورة 2" descr="IMG-3197.jpg"/>
          <p:cNvPicPr>
            <a:picLocks noChangeAspect="1"/>
          </p:cNvPicPr>
          <p:nvPr/>
        </p:nvPicPr>
        <p:blipFill>
          <a:blip r:embed="rId2" cstate="print"/>
          <a:stretch>
            <a:fillRect/>
          </a:stretch>
        </p:blipFill>
        <p:spPr>
          <a:xfrm>
            <a:off x="214282" y="714356"/>
            <a:ext cx="2143140" cy="1643074"/>
          </a:xfrm>
          <a:prstGeom prst="rect">
            <a:avLst/>
          </a:prstGeom>
        </p:spPr>
      </p:pic>
    </p:spTree>
    <p:extLst>
      <p:ext uri="{BB962C8B-B14F-4D97-AF65-F5344CB8AC3E}">
        <p14:creationId xmlns:p14="http://schemas.microsoft.com/office/powerpoint/2010/main" xmlns="" val="57973149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57200" y="704088"/>
            <a:ext cx="8229600" cy="796086"/>
          </a:xfrm>
        </p:spPr>
        <p:txBody>
          <a:bodyPr>
            <a:normAutofit fontScale="90000"/>
          </a:bodyPr>
          <a:lstStyle/>
          <a:p>
            <a:pPr algn="r"/>
            <a:r>
              <a:rPr lang="ar-SA" dirty="0" smtClean="0"/>
              <a:t>        </a:t>
            </a:r>
            <a:r>
              <a:rPr lang="ar-SA" sz="5300" b="1" dirty="0" smtClean="0"/>
              <a:t>التوصيات :</a:t>
            </a:r>
            <a:endParaRPr lang="ar-SA" b="1" dirty="0"/>
          </a:p>
        </p:txBody>
      </p:sp>
      <p:sp>
        <p:nvSpPr>
          <p:cNvPr id="5" name="عنصر نائب للمحتوى 4"/>
          <p:cNvSpPr>
            <a:spLocks noGrp="1"/>
          </p:cNvSpPr>
          <p:nvPr>
            <p:ph idx="1"/>
          </p:nvPr>
        </p:nvSpPr>
        <p:spPr>
          <a:xfrm>
            <a:off x="285720" y="1857364"/>
            <a:ext cx="8715436" cy="4786346"/>
          </a:xfrm>
        </p:spPr>
        <p:txBody>
          <a:bodyPr/>
          <a:lstStyle/>
          <a:p>
            <a:r>
              <a:rPr lang="ar-SA" dirty="0" smtClean="0"/>
              <a:t>1</a:t>
            </a:r>
            <a:r>
              <a:rPr lang="ar-SA" sz="2800" dirty="0" smtClean="0"/>
              <a:t>- تشجيع الطلاب على المشاركة في الأنشطة اللغوية غير الصفية والقراءة الحرة بصفة مستمرة </a:t>
            </a:r>
            <a:br>
              <a:rPr lang="ar-SA" sz="2800" dirty="0" smtClean="0"/>
            </a:br>
            <a:r>
              <a:rPr lang="ar-SA" sz="2800" dirty="0" smtClean="0"/>
              <a:t>2-التركيز في المهارات الأساسية للطلاب على القواعد اللغوية .</a:t>
            </a:r>
            <a:br>
              <a:rPr lang="ar-SA" sz="2800" dirty="0" smtClean="0"/>
            </a:br>
            <a:r>
              <a:rPr lang="ar-SA" sz="2800" dirty="0" smtClean="0"/>
              <a:t>3- البدء مبكراً في معالجة الضعف مع تنويع أساليب المعالجة               ( فردية –جماعية ) .</a:t>
            </a:r>
            <a:br>
              <a:rPr lang="ar-SA" sz="2800" dirty="0" smtClean="0"/>
            </a:br>
            <a:r>
              <a:rPr lang="ar-SA" sz="2800" dirty="0" smtClean="0"/>
              <a:t>4- توظيف الوسائل المختلفة في إطار أساليب وطرائق مبتكرة  ومناسبة لعلاج تلك الشريحة .</a:t>
            </a:r>
            <a:br>
              <a:rPr lang="ar-SA" sz="2800" dirty="0" smtClean="0"/>
            </a:br>
            <a:r>
              <a:rPr lang="ar-SA" sz="2800" dirty="0" smtClean="0"/>
              <a:t>5- تدريب التلاميذ على ربط التحليل الصوتي للكلمة بالتحليل الكتابي في نفس الوقت .</a:t>
            </a:r>
            <a:r>
              <a:rPr lang="ar-SA" sz="2800" dirty="0" smtClean="0">
                <a:solidFill>
                  <a:srgbClr val="FFFFFF"/>
                </a:solidFill>
              </a:rPr>
              <a:t>1-1</a:t>
            </a:r>
            <a:endParaRPr lang="ar-SA" dirty="0"/>
          </a:p>
        </p:txBody>
      </p:sp>
      <p:pic>
        <p:nvPicPr>
          <p:cNvPr id="6" name="صورة 5" descr="IMG-3197.jpg"/>
          <p:cNvPicPr>
            <a:picLocks noChangeAspect="1"/>
          </p:cNvPicPr>
          <p:nvPr/>
        </p:nvPicPr>
        <p:blipFill>
          <a:blip r:embed="rId2" cstate="print"/>
          <a:stretch>
            <a:fillRect/>
          </a:stretch>
        </p:blipFill>
        <p:spPr>
          <a:xfrm>
            <a:off x="428596" y="285728"/>
            <a:ext cx="2428892" cy="1428760"/>
          </a:xfrm>
          <a:prstGeom prst="rect">
            <a:avLst/>
          </a:prstGeom>
        </p:spPr>
      </p:pic>
      <p:pic>
        <p:nvPicPr>
          <p:cNvPr id="7" name="Picture 7" descr="easy-to-use-powerpoint-animations-insert-in-powerpoint-just-like-a-RcZVIZ-clipart.gif"/>
          <p:cNvPicPr>
            <a:picLocks noChangeAspect="1"/>
          </p:cNvPicPr>
          <p:nvPr/>
        </p:nvPicPr>
        <p:blipFill>
          <a:blip r:embed="rId3" cstate="print">
            <a:clrChange>
              <a:clrFrom>
                <a:srgbClr val="FFFFFF"/>
              </a:clrFrom>
              <a:clrTo>
                <a:srgbClr val="FFFFFF">
                  <a:alpha val="0"/>
                </a:srgbClr>
              </a:clrTo>
            </a:clrChange>
          </a:blip>
          <a:stretch>
            <a:fillRect/>
          </a:stretch>
        </p:blipFill>
        <p:spPr>
          <a:xfrm>
            <a:off x="1571604" y="5286388"/>
            <a:ext cx="4429156" cy="1571612"/>
          </a:xfrm>
          <a:prstGeom prst="rect">
            <a:avLst/>
          </a:prstGeom>
        </p:spPr>
      </p:pic>
    </p:spTree>
    <p:extLst>
      <p:ext uri="{BB962C8B-B14F-4D97-AF65-F5344CB8AC3E}">
        <p14:creationId xmlns:p14="http://schemas.microsoft.com/office/powerpoint/2010/main" xmlns="" val="251568604"/>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571472" y="357166"/>
            <a:ext cx="8003232" cy="5857916"/>
          </a:xfrm>
        </p:spPr>
        <p:txBody>
          <a:bodyPr>
            <a:normAutofit/>
          </a:bodyPr>
          <a:lstStyle/>
          <a:p>
            <a:pPr algn="r"/>
            <a:r>
              <a:rPr lang="ar-SA" dirty="0" smtClean="0"/>
              <a:t/>
            </a:r>
            <a:br>
              <a:rPr lang="ar-SA" dirty="0" smtClean="0"/>
            </a:br>
            <a:endParaRPr lang="ar-SA" dirty="0"/>
          </a:p>
        </p:txBody>
      </p:sp>
      <p:pic>
        <p:nvPicPr>
          <p:cNvPr id="3" name="صورة 6" descr="صورة 6"/>
          <p:cNvPicPr>
            <a:picLocks noChangeAspect="1"/>
          </p:cNvPicPr>
          <p:nvPr/>
        </p:nvPicPr>
        <p:blipFill>
          <a:blip r:embed="rId2">
            <a:extLst/>
          </a:blip>
          <a:stretch>
            <a:fillRect/>
          </a:stretch>
        </p:blipFill>
        <p:spPr>
          <a:xfrm>
            <a:off x="4500562" y="714356"/>
            <a:ext cx="3786214" cy="3300422"/>
          </a:xfrm>
          <a:prstGeom prst="rect">
            <a:avLst/>
          </a:prstGeom>
          <a:ln w="12700">
            <a:miter lim="400000"/>
          </a:ln>
        </p:spPr>
      </p:pic>
      <p:sp>
        <p:nvSpPr>
          <p:cNvPr id="4" name="مستطيل 3"/>
          <p:cNvSpPr/>
          <p:nvPr/>
        </p:nvSpPr>
        <p:spPr>
          <a:xfrm>
            <a:off x="357158" y="3857628"/>
            <a:ext cx="8358246" cy="1938992"/>
          </a:xfrm>
          <a:prstGeom prst="rect">
            <a:avLst/>
          </a:prstGeom>
        </p:spPr>
        <p:txBody>
          <a:bodyPr wrap="square">
            <a:spAutoFit/>
          </a:bodyPr>
          <a:lstStyle/>
          <a:p>
            <a:r>
              <a:rPr lang="ar-SA" sz="4000" dirty="0" smtClean="0"/>
              <a:t>انظر إلى المياه وخذ حكمتها في مسيرتها ، فإذا ما اعترضها سد أو عائق ، غيرت اتجاهها لغيره ، وإذا لم تستطع إلى غيره سبيلا اعتلته </a:t>
            </a:r>
            <a:endParaRPr lang="ar-SA" sz="4000" dirty="0"/>
          </a:p>
        </p:txBody>
      </p:sp>
      <p:pic>
        <p:nvPicPr>
          <p:cNvPr id="5" name="صورة 4" descr="IMG-3197.jpg"/>
          <p:cNvPicPr>
            <a:picLocks noChangeAspect="1"/>
          </p:cNvPicPr>
          <p:nvPr/>
        </p:nvPicPr>
        <p:blipFill>
          <a:blip r:embed="rId3" cstate="print"/>
          <a:stretch>
            <a:fillRect/>
          </a:stretch>
        </p:blipFill>
        <p:spPr>
          <a:xfrm>
            <a:off x="428596" y="857232"/>
            <a:ext cx="2571768" cy="1643074"/>
          </a:xfrm>
          <a:prstGeom prst="rect">
            <a:avLst/>
          </a:prstGeom>
        </p:spPr>
      </p:pic>
    </p:spTree>
    <p:extLst>
      <p:ext uri="{BB962C8B-B14F-4D97-AF65-F5344CB8AC3E}">
        <p14:creationId xmlns:p14="http://schemas.microsoft.com/office/powerpoint/2010/main" xmlns="" val="139705054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57158" y="428604"/>
            <a:ext cx="8572560" cy="6215106"/>
          </a:xfrm>
        </p:spPr>
        <p:txBody>
          <a:bodyPr>
            <a:normAutofit fontScale="90000"/>
          </a:bodyPr>
          <a:lstStyle/>
          <a:p>
            <a:pPr algn="r"/>
            <a:r>
              <a:rPr lang="ar-SA" sz="2400" b="1" dirty="0" smtClean="0"/>
              <a:t>ملخـــــص الورقـــــــــة 	</a:t>
            </a:r>
            <a:r>
              <a:rPr lang="en-US" sz="2400" dirty="0" smtClean="0"/>
              <a:t/>
            </a:r>
            <a:br>
              <a:rPr lang="en-US" sz="2400" dirty="0" smtClean="0"/>
            </a:br>
            <a:r>
              <a:rPr lang="ar-SA" sz="2400" b="1" dirty="0" smtClean="0"/>
              <a:t> </a:t>
            </a:r>
            <a:r>
              <a:rPr lang="en-US" sz="2400" dirty="0" smtClean="0"/>
              <a:t/>
            </a:r>
            <a:br>
              <a:rPr lang="en-US" sz="2400" dirty="0" smtClean="0"/>
            </a:br>
            <a:r>
              <a:rPr lang="ar-SA" sz="2400" dirty="0" smtClean="0"/>
              <a:t>▀ الهدف من دراسة الورقة  :  (  احتياج الميدان لمعرفة أبرز مظاهر الضعف القرائي والكتابي للنشء الجديد وأسس بناء الخطة العلاجية وتقويمها ) .          </a:t>
            </a:r>
            <a:r>
              <a:rPr lang="en-US" sz="2400" dirty="0" smtClean="0"/>
              <a:t/>
            </a:r>
            <a:br>
              <a:rPr lang="en-US" sz="2400" dirty="0" smtClean="0"/>
            </a:br>
            <a:r>
              <a:rPr lang="ar-SA" sz="2400" dirty="0" smtClean="0"/>
              <a:t>وتم مناقشة التالي :</a:t>
            </a:r>
            <a:r>
              <a:rPr lang="en-US" sz="2400" dirty="0" smtClean="0"/>
              <a:t/>
            </a:r>
            <a:br>
              <a:rPr lang="en-US" sz="2400" dirty="0" smtClean="0"/>
            </a:br>
            <a:r>
              <a:rPr lang="ar-SA" sz="2400" dirty="0" smtClean="0"/>
              <a:t>▀  مشكلة الدراسة والتطرق لأدوات الدراسة والبحث </a:t>
            </a:r>
            <a:r>
              <a:rPr lang="en-US" sz="2400" dirty="0" smtClean="0"/>
              <a:t/>
            </a:r>
            <a:br>
              <a:rPr lang="en-US" sz="2400" dirty="0" smtClean="0"/>
            </a:br>
            <a:r>
              <a:rPr lang="ar-SA" sz="2400" dirty="0" smtClean="0"/>
              <a:t>▀ نتيجة الاستبيان  .</a:t>
            </a:r>
            <a:r>
              <a:rPr lang="en-US" sz="2400" dirty="0" smtClean="0"/>
              <a:t/>
            </a:r>
            <a:br>
              <a:rPr lang="en-US" sz="2400" dirty="0" smtClean="0"/>
            </a:br>
            <a:r>
              <a:rPr lang="ar-SA" sz="2400" dirty="0" smtClean="0"/>
              <a:t>▀ الحطة العلاجية وأهدافها وأهميتها  .</a:t>
            </a:r>
            <a:r>
              <a:rPr lang="en-US" sz="2400" dirty="0" smtClean="0"/>
              <a:t/>
            </a:r>
            <a:br>
              <a:rPr lang="en-US" sz="2400" dirty="0" smtClean="0"/>
            </a:br>
            <a:r>
              <a:rPr lang="ar-SA" sz="2400" dirty="0" smtClean="0"/>
              <a:t>▀ كيفية بناء الخطة العلاجية وتنفيذها مع نموذج مقترح للهيكل التنظيمي للخطة العلاجية  ومثال تطبيقي .</a:t>
            </a:r>
            <a:r>
              <a:rPr lang="en-US" sz="2400" dirty="0" smtClean="0"/>
              <a:t/>
            </a:r>
            <a:br>
              <a:rPr lang="en-US" sz="2400" dirty="0" smtClean="0"/>
            </a:br>
            <a:r>
              <a:rPr lang="ar-SA" sz="2400" dirty="0" smtClean="0"/>
              <a:t>▀ </a:t>
            </a:r>
            <a:r>
              <a:rPr lang="ar-SA" sz="2400" dirty="0" smtClean="0"/>
              <a:t>ما يجب </a:t>
            </a:r>
            <a:r>
              <a:rPr lang="ar-SA" sz="2400" dirty="0" smtClean="0"/>
              <a:t>مراعاته عند تنفيذ الخطة العلاجية </a:t>
            </a:r>
            <a:r>
              <a:rPr lang="en-US" sz="2400" dirty="0" smtClean="0"/>
              <a:t/>
            </a:r>
            <a:br>
              <a:rPr lang="en-US" sz="2400" dirty="0" smtClean="0"/>
            </a:br>
            <a:r>
              <a:rPr lang="ar-SA" sz="2400" dirty="0" smtClean="0"/>
              <a:t>▀ نماذج من أنشطة علاجية .</a:t>
            </a:r>
            <a:r>
              <a:rPr lang="en-US" sz="2400" dirty="0" smtClean="0"/>
              <a:t/>
            </a:r>
            <a:br>
              <a:rPr lang="en-US" sz="2400" dirty="0" smtClean="0"/>
            </a:br>
            <a:r>
              <a:rPr lang="ar-SA" sz="2400" dirty="0" smtClean="0"/>
              <a:t>▀النتائج المتوقعة بعد تنفيذ الخطة العلاجية.</a:t>
            </a:r>
            <a:r>
              <a:rPr lang="en-US" sz="2400" dirty="0" smtClean="0"/>
              <a:t/>
            </a:r>
            <a:br>
              <a:rPr lang="en-US" sz="2400" dirty="0" smtClean="0"/>
            </a:br>
            <a:r>
              <a:rPr lang="ar-SA" sz="2400" dirty="0" smtClean="0"/>
              <a:t>▀  التوصيات .</a:t>
            </a:r>
            <a:r>
              <a:rPr lang="en-US" sz="2400" dirty="0" smtClean="0"/>
              <a:t/>
            </a:r>
            <a:br>
              <a:rPr lang="en-US" sz="2400" dirty="0" smtClean="0"/>
            </a:br>
            <a:r>
              <a:rPr lang="ar-SA" dirty="0" smtClean="0"/>
              <a:t>              </a:t>
            </a:r>
            <a:r>
              <a:rPr lang="en-US" dirty="0" smtClean="0"/>
              <a:t/>
            </a:r>
            <a:br>
              <a:rPr lang="en-US" dirty="0" smtClean="0"/>
            </a:br>
            <a:endParaRPr lang="ar-SA" dirty="0"/>
          </a:p>
        </p:txBody>
      </p:sp>
      <p:pic>
        <p:nvPicPr>
          <p:cNvPr id="4" name="صورة 3" descr="IMG-3197.jpg"/>
          <p:cNvPicPr/>
          <p:nvPr/>
        </p:nvPicPr>
        <p:blipFill>
          <a:blip r:embed="rId2" cstate="print"/>
          <a:stretch>
            <a:fillRect/>
          </a:stretch>
        </p:blipFill>
        <p:spPr>
          <a:xfrm>
            <a:off x="571472" y="785794"/>
            <a:ext cx="1925080" cy="844964"/>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609600" y="1857364"/>
            <a:ext cx="7924800" cy="4143404"/>
          </a:xfrm>
        </p:spPr>
        <p:txBody>
          <a:bodyPr>
            <a:normAutofit/>
          </a:bodyPr>
          <a:lstStyle/>
          <a:p>
            <a:r>
              <a:rPr lang="ar-SA" sz="3200" dirty="0" smtClean="0">
                <a:solidFill>
                  <a:schemeClr val="tx1">
                    <a:lumMod val="95000"/>
                    <a:lumOff val="5000"/>
                  </a:schemeClr>
                </a:solidFill>
              </a:rPr>
              <a:t>لقد حظي تعليم القراءة والكتابة على المستوى العالمي باهتمام كبير ، واهتم كثير من العلماء بدراستها دراسة علمية تحليلية ، كما اهتموا بجوانب النجاح والفشل فيها ، وأقاموا برامج لدراسة حالات التأخر والضعف فيها ، وكانت حصيلة تلك الجهود رصيدا ضخما من المعلومات بالرغم من هذه الجهود إلا أنه ما زالت هناك مشكلات لم تجد طريقها إلى الحل النهائي ؛ وذلك لأنها متجددة ومن المشكلات التي باتت تؤرق المربين والآباء والتلاميذ على حد سواء ..مشكلة تدني التحصيل الدراسي والضعف القرائي والكتابي لدى بعض التلاميذ وهي من أهم المشكلات التي تقف عائقا أمام التعليم </a:t>
            </a:r>
            <a:r>
              <a:rPr lang="ar-SA" sz="3600" dirty="0" smtClean="0">
                <a:solidFill>
                  <a:schemeClr val="tx1">
                    <a:lumMod val="95000"/>
                    <a:lumOff val="5000"/>
                  </a:schemeClr>
                </a:solidFill>
              </a:rPr>
              <a:t>.</a:t>
            </a:r>
            <a:endParaRPr lang="ar-SA" sz="3600" dirty="0">
              <a:solidFill>
                <a:schemeClr val="tx1">
                  <a:lumMod val="95000"/>
                  <a:lumOff val="5000"/>
                </a:schemeClr>
              </a:solidFill>
            </a:endParaRPr>
          </a:p>
        </p:txBody>
      </p:sp>
      <p:sp>
        <p:nvSpPr>
          <p:cNvPr id="8" name="مستطيل 7"/>
          <p:cNvSpPr/>
          <p:nvPr/>
        </p:nvSpPr>
        <p:spPr>
          <a:xfrm>
            <a:off x="3143240" y="1071546"/>
            <a:ext cx="4143404" cy="857256"/>
          </a:xfrm>
          <a:prstGeom prst="rect">
            <a:avLst/>
          </a:prstGeom>
        </p:spPr>
        <p:style>
          <a:lnRef idx="1">
            <a:schemeClr val="accent6"/>
          </a:lnRef>
          <a:fillRef idx="2">
            <a:schemeClr val="accent6"/>
          </a:fillRef>
          <a:effectRef idx="1">
            <a:schemeClr val="accent6"/>
          </a:effectRef>
          <a:fontRef idx="minor">
            <a:schemeClr val="dk1"/>
          </a:fontRef>
        </p:style>
        <p:txBody>
          <a:bodyPr rtlCol="1" anchor="ctr"/>
          <a:lstStyle/>
          <a:p>
            <a:pPr algn="ctr"/>
            <a:r>
              <a:rPr lang="ar-SA" sz="4800" b="1" spc="100" dirty="0" smtClean="0">
                <a:ln w="18000">
                  <a:solidFill>
                    <a:schemeClr val="accent1">
                      <a:satMod val="200000"/>
                      <a:tint val="72000"/>
                    </a:schemeClr>
                  </a:solidFill>
                  <a:prstDash val="solid"/>
                </a:ln>
                <a:solidFill>
                  <a:schemeClr val="accent1">
                    <a:satMod val="280000"/>
                    <a:tint val="100000"/>
                    <a:alpha val="5700"/>
                  </a:schemeClr>
                </a:solidFill>
                <a:effectLst>
                  <a:outerShdw blurRad="25000" dist="20000" dir="16020000" algn="tl">
                    <a:schemeClr val="accent1">
                      <a:satMod val="200000"/>
                      <a:shade val="1000"/>
                      <a:alpha val="60000"/>
                    </a:schemeClr>
                  </a:outerShdw>
                </a:effectLst>
              </a:rPr>
              <a:t>المقدمة</a:t>
            </a:r>
            <a:r>
              <a:rPr lang="ar-SA" dirty="0" smtClean="0"/>
              <a:t> </a:t>
            </a:r>
            <a:endParaRPr lang="ar-SA" dirty="0"/>
          </a:p>
        </p:txBody>
      </p:sp>
      <p:pic>
        <p:nvPicPr>
          <p:cNvPr id="4" name="صورة 3" descr="IMG-3197.jpg"/>
          <p:cNvPicPr>
            <a:picLocks noChangeAspect="1"/>
          </p:cNvPicPr>
          <p:nvPr/>
        </p:nvPicPr>
        <p:blipFill>
          <a:blip r:embed="rId2" cstate="print"/>
          <a:stretch>
            <a:fillRect/>
          </a:stretch>
        </p:blipFill>
        <p:spPr>
          <a:xfrm>
            <a:off x="357158" y="500042"/>
            <a:ext cx="2714644" cy="1428760"/>
          </a:xfrm>
          <a:prstGeom prst="rect">
            <a:avLst/>
          </a:prstGeom>
        </p:spPr>
      </p:pic>
    </p:spTree>
    <p:extLst>
      <p:ext uri="{BB962C8B-B14F-4D97-AF65-F5344CB8AC3E}">
        <p14:creationId xmlns:p14="http://schemas.microsoft.com/office/powerpoint/2010/main" xmlns="" val="17262515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500298" y="857232"/>
            <a:ext cx="6000792" cy="1000132"/>
          </a:xfrm>
        </p:spPr>
        <p:txBody>
          <a:bodyPr>
            <a:normAutofit fontScale="90000"/>
          </a:bodyPr>
          <a:lstStyle/>
          <a:p>
            <a:pPr algn="r"/>
            <a:r>
              <a:rPr lang="ar-SA" sz="4000" b="1" dirty="0" smtClean="0">
                <a:ln w="11430"/>
                <a:solidFill>
                  <a:srgbClr val="FF0000"/>
                </a:solidFill>
                <a:effectLst>
                  <a:outerShdw blurRad="50800" dist="39000" dir="5460000" algn="tl">
                    <a:srgbClr val="000000">
                      <a:alpha val="38000"/>
                    </a:srgbClr>
                  </a:outerShdw>
                </a:effectLst>
                <a:latin typeface="GE SS Two Light" panose="020A0503020102020204" pitchFamily="18" charset="-78"/>
                <a:ea typeface="GE SS Two Light" panose="020A0503020102020204" pitchFamily="18" charset="-78"/>
                <a:cs typeface="PT Bold Heading" panose="02010400000000000000" pitchFamily="2" charset="-78"/>
              </a:rPr>
              <a:t>الهدف من الدراسة وعرض الورقة</a:t>
            </a:r>
            <a:endParaRPr lang="ar-SA" sz="4000" dirty="0"/>
          </a:p>
        </p:txBody>
      </p:sp>
      <p:grpSp>
        <p:nvGrpSpPr>
          <p:cNvPr id="3" name="مجموعة 2"/>
          <p:cNvGrpSpPr/>
          <p:nvPr/>
        </p:nvGrpSpPr>
        <p:grpSpPr>
          <a:xfrm>
            <a:off x="714348" y="4357694"/>
            <a:ext cx="1858056" cy="1625600"/>
            <a:chOff x="0" y="1255694"/>
            <a:chExt cx="1858056" cy="1625600"/>
          </a:xfrm>
          <a:scene3d>
            <a:camera prst="orthographicFront"/>
            <a:lightRig rig="flat" dir="t"/>
          </a:scene3d>
        </p:grpSpPr>
        <p:sp>
          <p:nvSpPr>
            <p:cNvPr id="4" name="مستطيل مستدير الزوايا 3"/>
            <p:cNvSpPr/>
            <p:nvPr/>
          </p:nvSpPr>
          <p:spPr>
            <a:xfrm>
              <a:off x="0" y="1255694"/>
              <a:ext cx="1858056" cy="162560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2">
                <a:hueOff val="0"/>
                <a:satOff val="0"/>
                <a:lumOff val="0"/>
                <a:alphaOff val="0"/>
              </a:schemeClr>
            </a:fillRef>
            <a:effectRef idx="2">
              <a:schemeClr val="accent2">
                <a:hueOff val="0"/>
                <a:satOff val="0"/>
                <a:lumOff val="0"/>
                <a:alphaOff val="0"/>
              </a:schemeClr>
            </a:effectRef>
            <a:fontRef idx="minor">
              <a:schemeClr val="lt1"/>
            </a:fontRef>
          </p:style>
        </p:sp>
        <p:sp>
          <p:nvSpPr>
            <p:cNvPr id="5" name="مستطيل 4"/>
            <p:cNvSpPr/>
            <p:nvPr/>
          </p:nvSpPr>
          <p:spPr>
            <a:xfrm>
              <a:off x="79355" y="1335049"/>
              <a:ext cx="1699346" cy="146689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SA" sz="2000" b="1" kern="1200" dirty="0" smtClean="0">
                  <a:latin typeface="Traditional Arabic" panose="02020603050405020304" pitchFamily="18" charset="-78"/>
                  <a:cs typeface="Traditional Arabic" panose="02020603050405020304" pitchFamily="18" charset="-78"/>
                </a:rPr>
                <a:t>تقويم الخطة العلاجية </a:t>
              </a:r>
              <a:endParaRPr lang="en-US" sz="3600" b="1" kern="1200" dirty="0">
                <a:latin typeface="Traditional Arabic" panose="02020603050405020304" pitchFamily="18" charset="-78"/>
                <a:cs typeface="Traditional Arabic" panose="02020603050405020304" pitchFamily="18" charset="-78"/>
              </a:endParaRPr>
            </a:p>
          </p:txBody>
        </p:sp>
      </p:grpSp>
      <p:grpSp>
        <p:nvGrpSpPr>
          <p:cNvPr id="6" name="مجموعة 5"/>
          <p:cNvGrpSpPr/>
          <p:nvPr/>
        </p:nvGrpSpPr>
        <p:grpSpPr>
          <a:xfrm>
            <a:off x="2786050" y="4286256"/>
            <a:ext cx="1858056" cy="1625600"/>
            <a:chOff x="1969241" y="1255694"/>
            <a:chExt cx="1858056" cy="1625600"/>
          </a:xfrm>
          <a:scene3d>
            <a:camera prst="orthographicFront"/>
            <a:lightRig rig="flat" dir="t"/>
          </a:scene3d>
        </p:grpSpPr>
        <p:sp>
          <p:nvSpPr>
            <p:cNvPr id="7" name="مستطيل مستدير الزوايا 6"/>
            <p:cNvSpPr/>
            <p:nvPr/>
          </p:nvSpPr>
          <p:spPr>
            <a:xfrm>
              <a:off x="1969241" y="1255694"/>
              <a:ext cx="1858056" cy="162560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3">
                <a:hueOff val="0"/>
                <a:satOff val="0"/>
                <a:lumOff val="0"/>
                <a:alphaOff val="0"/>
              </a:schemeClr>
            </a:fillRef>
            <a:effectRef idx="2">
              <a:schemeClr val="accent3">
                <a:hueOff val="0"/>
                <a:satOff val="0"/>
                <a:lumOff val="0"/>
                <a:alphaOff val="0"/>
              </a:schemeClr>
            </a:effectRef>
            <a:fontRef idx="minor">
              <a:schemeClr val="lt1"/>
            </a:fontRef>
          </p:style>
        </p:sp>
        <p:sp>
          <p:nvSpPr>
            <p:cNvPr id="8" name="مستطيل 7"/>
            <p:cNvSpPr/>
            <p:nvPr/>
          </p:nvSpPr>
          <p:spPr>
            <a:xfrm>
              <a:off x="2048596" y="1335049"/>
              <a:ext cx="1699346" cy="146689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ar-SA" sz="2000" b="1" kern="1200" dirty="0" smtClean="0">
                  <a:latin typeface="Traditional Arabic" panose="02020603050405020304" pitchFamily="18" charset="-78"/>
                  <a:cs typeface="Traditional Arabic" panose="02020603050405020304" pitchFamily="18" charset="-78"/>
                </a:rPr>
                <a:t>أسس العمل العلاجي وبناء الخطة العلاجية </a:t>
              </a:r>
              <a:endParaRPr lang="en-US" sz="2000" b="1" kern="1200" dirty="0">
                <a:latin typeface="Traditional Arabic" panose="02020603050405020304" pitchFamily="18" charset="-78"/>
                <a:cs typeface="Traditional Arabic" panose="02020603050405020304" pitchFamily="18" charset="-78"/>
              </a:endParaRPr>
            </a:p>
          </p:txBody>
        </p:sp>
      </p:grpSp>
      <p:grpSp>
        <p:nvGrpSpPr>
          <p:cNvPr id="9" name="مجموعة 8"/>
          <p:cNvGrpSpPr/>
          <p:nvPr/>
        </p:nvGrpSpPr>
        <p:grpSpPr>
          <a:xfrm>
            <a:off x="4714876" y="4357694"/>
            <a:ext cx="1858056" cy="1625600"/>
            <a:chOff x="3907015" y="1219199"/>
            <a:chExt cx="1858056" cy="1625600"/>
          </a:xfrm>
          <a:scene3d>
            <a:camera prst="orthographicFront"/>
            <a:lightRig rig="flat" dir="t"/>
          </a:scene3d>
        </p:grpSpPr>
        <p:sp>
          <p:nvSpPr>
            <p:cNvPr id="10" name="مستطيل مستدير الزوايا 9"/>
            <p:cNvSpPr/>
            <p:nvPr/>
          </p:nvSpPr>
          <p:spPr>
            <a:xfrm>
              <a:off x="3907015" y="1219199"/>
              <a:ext cx="1858056" cy="162560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4">
                <a:hueOff val="0"/>
                <a:satOff val="0"/>
                <a:lumOff val="0"/>
                <a:alphaOff val="0"/>
              </a:schemeClr>
            </a:fillRef>
            <a:effectRef idx="2">
              <a:schemeClr val="accent4">
                <a:hueOff val="0"/>
                <a:satOff val="0"/>
                <a:lumOff val="0"/>
                <a:alphaOff val="0"/>
              </a:schemeClr>
            </a:effectRef>
            <a:fontRef idx="minor">
              <a:schemeClr val="lt1"/>
            </a:fontRef>
          </p:style>
        </p:sp>
        <p:sp>
          <p:nvSpPr>
            <p:cNvPr id="11" name="مستطيل 10"/>
            <p:cNvSpPr/>
            <p:nvPr/>
          </p:nvSpPr>
          <p:spPr>
            <a:xfrm>
              <a:off x="3986370" y="1298554"/>
              <a:ext cx="1699346" cy="146689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ar-SA" sz="2700" b="1" kern="1200" dirty="0" smtClean="0">
                  <a:latin typeface="Traditional Arabic" panose="02020603050405020304" pitchFamily="18" charset="-78"/>
                  <a:cs typeface="Traditional Arabic" panose="02020603050405020304" pitchFamily="18" charset="-78"/>
                </a:rPr>
                <a:t>مفهوم الضعف القرائي والكتابي </a:t>
              </a:r>
              <a:endParaRPr lang="en-US" sz="2700" b="1" kern="1200" dirty="0">
                <a:latin typeface="Traditional Arabic" panose="02020603050405020304" pitchFamily="18" charset="-78"/>
                <a:cs typeface="Traditional Arabic" panose="02020603050405020304" pitchFamily="18" charset="-78"/>
              </a:endParaRPr>
            </a:p>
          </p:txBody>
        </p:sp>
      </p:grpSp>
      <p:grpSp>
        <p:nvGrpSpPr>
          <p:cNvPr id="12" name="مجموعة 11"/>
          <p:cNvGrpSpPr/>
          <p:nvPr/>
        </p:nvGrpSpPr>
        <p:grpSpPr>
          <a:xfrm>
            <a:off x="6858016" y="4357694"/>
            <a:ext cx="1858056" cy="1625600"/>
            <a:chOff x="5860052" y="1219199"/>
            <a:chExt cx="1858056" cy="1625600"/>
          </a:xfrm>
          <a:scene3d>
            <a:camera prst="orthographicFront"/>
            <a:lightRig rig="flat" dir="t"/>
          </a:scene3d>
        </p:grpSpPr>
        <p:sp>
          <p:nvSpPr>
            <p:cNvPr id="13" name="مستطيل مستدير الزوايا 12"/>
            <p:cNvSpPr/>
            <p:nvPr/>
          </p:nvSpPr>
          <p:spPr>
            <a:xfrm>
              <a:off x="5860052" y="1219199"/>
              <a:ext cx="1858056" cy="1625600"/>
            </a:xfrm>
            <a:prstGeom prst="roundRect">
              <a:avLst/>
            </a:prstGeom>
            <a:sp3d prstMaterial="plastic">
              <a:bevelT w="120900" h="88900"/>
              <a:bevelB w="88900" h="31750" prst="angle"/>
            </a:sp3d>
          </p:spPr>
          <p:style>
            <a:lnRef idx="0">
              <a:schemeClr val="lt1">
                <a:hueOff val="0"/>
                <a:satOff val="0"/>
                <a:lumOff val="0"/>
                <a:alphaOff val="0"/>
              </a:schemeClr>
            </a:lnRef>
            <a:fillRef idx="3">
              <a:schemeClr val="accent5">
                <a:hueOff val="0"/>
                <a:satOff val="0"/>
                <a:lumOff val="0"/>
                <a:alphaOff val="0"/>
              </a:schemeClr>
            </a:fillRef>
            <a:effectRef idx="2">
              <a:schemeClr val="accent5">
                <a:hueOff val="0"/>
                <a:satOff val="0"/>
                <a:lumOff val="0"/>
                <a:alphaOff val="0"/>
              </a:schemeClr>
            </a:effectRef>
            <a:fontRef idx="minor">
              <a:schemeClr val="lt1"/>
            </a:fontRef>
          </p:style>
        </p:sp>
        <p:sp>
          <p:nvSpPr>
            <p:cNvPr id="14" name="مستطيل 13"/>
            <p:cNvSpPr/>
            <p:nvPr/>
          </p:nvSpPr>
          <p:spPr>
            <a:xfrm>
              <a:off x="5939407" y="1298554"/>
              <a:ext cx="1699346" cy="1466890"/>
            </a:xfrm>
            <a:prstGeom prst="rect">
              <a:avLst/>
            </a:prstGeom>
            <a:sp3d/>
          </p:spPr>
          <p:style>
            <a:lnRef idx="0">
              <a:scrgbClr r="0" g="0" b="0"/>
            </a:lnRef>
            <a:fillRef idx="0">
              <a:scrgbClr r="0" g="0" b="0"/>
            </a:fillRef>
            <a:effectRef idx="0">
              <a:scrgbClr r="0" g="0" b="0"/>
            </a:effectRef>
            <a:fontRef idx="minor">
              <a:schemeClr val="lt1"/>
            </a:fontRef>
          </p:style>
          <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latin typeface="Traditional Arabic" panose="02020603050405020304" pitchFamily="18" charset="-78"/>
                  <a:cs typeface="Traditional Arabic" panose="02020603050405020304" pitchFamily="18" charset="-78"/>
                </a:rPr>
                <a:t>احتياج الميدان التعليمي لمعرفة أبرز مظاهر الضعف </a:t>
              </a:r>
              <a:endParaRPr lang="en-US" sz="2400" b="1" kern="1200" dirty="0">
                <a:latin typeface="Traditional Arabic" panose="02020603050405020304" pitchFamily="18" charset="-78"/>
                <a:cs typeface="Traditional Arabic" panose="02020603050405020304" pitchFamily="18" charset="-78"/>
              </a:endParaRPr>
            </a:p>
          </p:txBody>
        </p:sp>
      </p:grpSp>
      <p:pic>
        <p:nvPicPr>
          <p:cNvPr id="18" name="Picture 7"/>
          <p:cNvPicPr>
            <a:picLocks noChangeAspect="1"/>
          </p:cNvPicPr>
          <p:nvPr/>
        </p:nvPicPr>
        <p:blipFill>
          <a:blip r:embed="rId2" cstate="print">
            <a:extLst>
              <a:ext uri="{28A0092B-C50C-407E-A947-70E740481C1C}">
                <a14:useLocalDpi xmlns:a14="http://schemas.microsoft.com/office/drawing/2010/main" xmlns="" val="0"/>
              </a:ext>
            </a:extLst>
          </a:blip>
          <a:stretch>
            <a:fillRect/>
          </a:stretch>
        </p:blipFill>
        <p:spPr>
          <a:xfrm>
            <a:off x="2857488" y="1928802"/>
            <a:ext cx="3143272" cy="2214578"/>
          </a:xfrm>
          <a:prstGeom prst="rect">
            <a:avLst/>
          </a:prstGeom>
          <a:ln>
            <a:noFill/>
          </a:ln>
          <a:effectLst>
            <a:outerShdw blurRad="63500" sx="102000" sy="102000" algn="ctr" rotWithShape="0">
              <a:prstClr val="black">
                <a:alpha val="40000"/>
              </a:prstClr>
            </a:outerShdw>
          </a:effectLst>
        </p:spPr>
      </p:pic>
      <p:pic>
        <p:nvPicPr>
          <p:cNvPr id="19" name="Picture 2" descr="C:\Users\DELL\Desktop\حقيبة التعلم النشط\طرق التدريس\anigraph51.gif"/>
          <p:cNvPicPr>
            <a:picLocks noChangeAspect="1" noChangeArrowheads="1" noCrop="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6429388" y="2214554"/>
            <a:ext cx="2353444" cy="1835686"/>
          </a:xfrm>
          <a:prstGeom prst="rect">
            <a:avLst/>
          </a:prstGeom>
          <a:noFill/>
          <a:extLst>
            <a:ext uri="{909E8E84-426E-40DD-AFC4-6F175D3DCCD1}">
              <a14:hiddenFill xmlns:a14="http://schemas.microsoft.com/office/drawing/2010/main" xmlns="">
                <a:solidFill>
                  <a:srgbClr val="FFFFFF"/>
                </a:solidFill>
              </a14:hiddenFill>
            </a:ext>
          </a:extLst>
        </p:spPr>
      </p:pic>
      <p:pic>
        <p:nvPicPr>
          <p:cNvPr id="17" name="صورة 16" descr="IMG-3197.jpg"/>
          <p:cNvPicPr>
            <a:picLocks noChangeAspect="1"/>
          </p:cNvPicPr>
          <p:nvPr/>
        </p:nvPicPr>
        <p:blipFill>
          <a:blip r:embed="rId4" cstate="print"/>
          <a:stretch>
            <a:fillRect/>
          </a:stretch>
        </p:blipFill>
        <p:spPr>
          <a:xfrm>
            <a:off x="285720" y="1000108"/>
            <a:ext cx="2643206" cy="1428760"/>
          </a:xfrm>
          <a:prstGeom prst="rect">
            <a:avLst/>
          </a:prstGeom>
        </p:spPr>
      </p:pic>
    </p:spTree>
    <p:extLst>
      <p:ext uri="{BB962C8B-B14F-4D97-AF65-F5344CB8AC3E}">
        <p14:creationId xmlns:p14="http://schemas.microsoft.com/office/powerpoint/2010/main" xmlns="" val="23624566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500" fill="hold"/>
                                        <p:tgtEl>
                                          <p:spTgt spid="18"/>
                                        </p:tgtEl>
                                        <p:attrNameLst>
                                          <p:attrName>ppt_w</p:attrName>
                                        </p:attrNameLst>
                                      </p:cBhvr>
                                      <p:tavLst>
                                        <p:tav tm="0">
                                          <p:val>
                                            <p:fltVal val="0"/>
                                          </p:val>
                                        </p:tav>
                                        <p:tav tm="100000">
                                          <p:val>
                                            <p:strVal val="#ppt_w"/>
                                          </p:val>
                                        </p:tav>
                                      </p:tavLst>
                                    </p:anim>
                                    <p:anim calcmode="lin" valueType="num">
                                      <p:cBhvr>
                                        <p:cTn id="8" dur="500" fill="hold"/>
                                        <p:tgtEl>
                                          <p:spTgt spid="18"/>
                                        </p:tgtEl>
                                        <p:attrNameLst>
                                          <p:attrName>ppt_h</p:attrName>
                                        </p:attrNameLst>
                                      </p:cBhvr>
                                      <p:tavLst>
                                        <p:tav tm="0">
                                          <p:val>
                                            <p:fltVal val="0"/>
                                          </p:val>
                                        </p:tav>
                                        <p:tav tm="100000">
                                          <p:val>
                                            <p:strVal val="#ppt_h"/>
                                          </p:val>
                                        </p:tav>
                                      </p:tavLst>
                                    </p:anim>
                                    <p:animEffect transition="in" filter="fade">
                                      <p:cBhvr>
                                        <p:cTn id="9"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1500174"/>
            <a:ext cx="8605050" cy="5143536"/>
          </a:xfrm>
        </p:spPr>
        <p:txBody>
          <a:bodyPr>
            <a:normAutofit fontScale="90000"/>
          </a:bodyPr>
          <a:lstStyle/>
          <a:p>
            <a:pPr algn="r" rtl="1"/>
            <a:r>
              <a:rPr lang="ar-SA" sz="3600" dirty="0" smtClean="0"/>
              <a:t>يعاني الكثير من الطلاب ولا سيما طلاب الصفوف الأولية من مشكلة ضعف القدرة على القراءة أو حتى تهجئة الحروف بالشكل الصحيح، من ثم عدم القدرة على كتابتها ولعل من أبرز مظاهر الضعف لطلاب الصفوف الأولية في مادة لغتي  والتي تم قياسها عن طريق أدوات قياس متنوعة منها الاستبيان والزيارات الميدانية واللقاءات </a:t>
            </a:r>
            <a:br>
              <a:rPr lang="ar-SA" sz="3600" dirty="0" smtClean="0"/>
            </a:br>
            <a:r>
              <a:rPr lang="ar-SA" sz="3600" dirty="0" smtClean="0"/>
              <a:t>*عدم تمييز بعض الطلاب بين الحروف المتشابهة رسماً ونطقا </a:t>
            </a:r>
            <a:r>
              <a:rPr lang="en-US" sz="3600" dirty="0" smtClean="0"/>
              <a:t/>
            </a:r>
            <a:br>
              <a:rPr lang="en-US" sz="3600" dirty="0" smtClean="0"/>
            </a:br>
            <a:r>
              <a:rPr lang="ar-SA" sz="3600" dirty="0" smtClean="0"/>
              <a:t>* عدم التمييز بين المد والحركة المشابهة .</a:t>
            </a:r>
            <a:r>
              <a:rPr lang="en-US" sz="3600" dirty="0" smtClean="0"/>
              <a:t/>
            </a:r>
            <a:br>
              <a:rPr lang="en-US" sz="3600" dirty="0" smtClean="0"/>
            </a:br>
            <a:r>
              <a:rPr lang="ar-SA" sz="3600" dirty="0" smtClean="0"/>
              <a:t>* عدم التمييز بين ال الشمسية والقمرية قراءةً وكتابة </a:t>
            </a:r>
            <a:r>
              <a:rPr lang="en-US" sz="3600" dirty="0" smtClean="0"/>
              <a:t/>
            </a:r>
            <a:br>
              <a:rPr lang="en-US" sz="3600" dirty="0" smtClean="0"/>
            </a:br>
            <a:r>
              <a:rPr lang="ar-SA" sz="3600" dirty="0" smtClean="0"/>
              <a:t/>
            </a:r>
            <a:br>
              <a:rPr lang="ar-SA" sz="3600" dirty="0" smtClean="0"/>
            </a:br>
            <a:r>
              <a:rPr lang="ar-SA" sz="3600" dirty="0" smtClean="0"/>
              <a:t> أمّا الأسباب التي تؤدي لذلك فهي متعددة وتتضمن التا</a:t>
            </a:r>
            <a:r>
              <a:rPr lang="ar-SA" sz="3100" dirty="0" smtClean="0"/>
              <a:t>لي:</a:t>
            </a:r>
            <a:r>
              <a:rPr lang="en-US" sz="2800" dirty="0" smtClean="0"/>
              <a:t/>
            </a:r>
            <a:br>
              <a:rPr lang="en-US" sz="2800" dirty="0" smtClean="0"/>
            </a:br>
            <a:endParaRPr lang="ar-SA" sz="2800" dirty="0"/>
          </a:p>
        </p:txBody>
      </p:sp>
      <p:pic>
        <p:nvPicPr>
          <p:cNvPr id="3" name="Picture 3"/>
          <p:cNvPicPr>
            <a:picLocks noChangeAspect="1"/>
          </p:cNvPicPr>
          <p:nvPr/>
        </p:nvPicPr>
        <p:blipFill rotWithShape="1">
          <a:blip r:embed="rId2" cstate="print">
            <a:extLst>
              <a:ext uri="{28A0092B-C50C-407E-A947-70E740481C1C}">
                <a14:useLocalDpi xmlns:a14="http://schemas.microsoft.com/office/drawing/2010/main" xmlns="" val="0"/>
              </a:ext>
            </a:extLst>
          </a:blip>
          <a:srcRect b="64406"/>
          <a:stretch/>
        </p:blipFill>
        <p:spPr>
          <a:xfrm>
            <a:off x="2428860" y="0"/>
            <a:ext cx="5643602" cy="1214422"/>
          </a:xfrm>
          <a:prstGeom prst="rect">
            <a:avLst/>
          </a:prstGeom>
          <a:ln>
            <a:noFill/>
          </a:ln>
          <a:effectLst>
            <a:outerShdw blurRad="190500" algn="tl" rotWithShape="0">
              <a:srgbClr val="000000">
                <a:alpha val="70000"/>
              </a:srgbClr>
            </a:outerShdw>
          </a:effectLst>
        </p:spPr>
      </p:pic>
      <p:sp>
        <p:nvSpPr>
          <p:cNvPr id="4" name="مستطيل 3"/>
          <p:cNvSpPr/>
          <p:nvPr/>
        </p:nvSpPr>
        <p:spPr>
          <a:xfrm>
            <a:off x="3571868" y="428604"/>
            <a:ext cx="3214710" cy="571504"/>
          </a:xfrm>
          <a:prstGeom prst="rect">
            <a:avLst/>
          </a:prstGeom>
        </p:spPr>
        <p:style>
          <a:lnRef idx="2">
            <a:schemeClr val="accent1">
              <a:shade val="50000"/>
            </a:schemeClr>
          </a:lnRef>
          <a:fillRef idx="1001">
            <a:schemeClr val="lt1"/>
          </a:fillRef>
          <a:effectRef idx="0">
            <a:schemeClr val="accent1"/>
          </a:effectRef>
          <a:fontRef idx="minor">
            <a:schemeClr val="lt1"/>
          </a:fontRef>
        </p:style>
        <p:txBody>
          <a:bodyPr rtlCol="1" anchor="ctr">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ar-SA" sz="3600" b="1" cap="all" dirty="0" smtClean="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مشكلة الدراسة </a:t>
            </a:r>
            <a:endParaRPr lang="ar-SA" sz="36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endParaRPr>
          </a:p>
        </p:txBody>
      </p:sp>
      <p:pic>
        <p:nvPicPr>
          <p:cNvPr id="5" name="صورة 4" descr="IMG-3197.jpg"/>
          <p:cNvPicPr>
            <a:picLocks noChangeAspect="1"/>
          </p:cNvPicPr>
          <p:nvPr/>
        </p:nvPicPr>
        <p:blipFill>
          <a:blip r:embed="rId3" cstate="print"/>
          <a:stretch>
            <a:fillRect/>
          </a:stretch>
        </p:blipFill>
        <p:spPr>
          <a:xfrm>
            <a:off x="285720" y="214290"/>
            <a:ext cx="2000264" cy="1214470"/>
          </a:xfrm>
          <a:prstGeom prst="rect">
            <a:avLst/>
          </a:prstGeom>
        </p:spPr>
      </p:pic>
    </p:spTree>
    <p:extLst>
      <p:ext uri="{BB962C8B-B14F-4D97-AF65-F5344CB8AC3E}">
        <p14:creationId xmlns:p14="http://schemas.microsoft.com/office/powerpoint/2010/main" xmlns="" val="27913653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285720" y="214290"/>
            <a:ext cx="8501122" cy="6429420"/>
          </a:xfrm>
        </p:spPr>
        <p:txBody>
          <a:bodyPr>
            <a:noAutofit/>
          </a:bodyPr>
          <a:lstStyle/>
          <a:p>
            <a:pPr algn="r" rtl="1"/>
            <a:r>
              <a:rPr lang="ar-SA" sz="4000" b="1" dirty="0" smtClean="0"/>
              <a:t>عوامل جسمية :</a:t>
            </a:r>
            <a:r>
              <a:rPr lang="en-US" sz="3200" dirty="0" smtClean="0"/>
              <a:t/>
            </a:r>
            <a:br>
              <a:rPr lang="en-US" sz="3200" dirty="0" smtClean="0"/>
            </a:br>
            <a:r>
              <a:rPr lang="ar-SA" sz="3600" dirty="0" smtClean="0"/>
              <a:t>عدم النضج الكافي من الناحية الجسدية أو العقلية أو الانفعالية </a:t>
            </a:r>
            <a:r>
              <a:rPr lang="en-US" sz="3600" dirty="0" smtClean="0"/>
              <a:t/>
            </a:r>
            <a:br>
              <a:rPr lang="en-US" sz="3600" dirty="0" smtClean="0"/>
            </a:br>
            <a:r>
              <a:rPr lang="ar-SA" sz="3600" dirty="0" smtClean="0"/>
              <a:t>مشاكل بصرية عند الطالب، كقصر أو طول النظر .</a:t>
            </a:r>
            <a:r>
              <a:rPr lang="en-US" sz="3600" dirty="0" smtClean="0"/>
              <a:t/>
            </a:r>
            <a:br>
              <a:rPr lang="en-US" sz="3600" dirty="0" smtClean="0"/>
            </a:br>
            <a:r>
              <a:rPr lang="ar-SA" sz="3600" dirty="0" smtClean="0"/>
              <a:t>مشاكل سمعية كضعف السمع، فهذا يعيق عليه عملية سمع كلمة</a:t>
            </a:r>
            <a:r>
              <a:rPr lang="en-US" sz="3600" dirty="0" smtClean="0"/>
              <a:t/>
            </a:r>
            <a:br>
              <a:rPr lang="en-US" sz="3600" dirty="0" smtClean="0"/>
            </a:br>
            <a:r>
              <a:rPr lang="ar-SA" sz="3600" dirty="0" smtClean="0"/>
              <a:t>وبالتالي التأثير على عملية القراءة ككل .</a:t>
            </a:r>
            <a:r>
              <a:rPr lang="en-US" sz="3600" dirty="0" smtClean="0"/>
              <a:t/>
            </a:r>
            <a:br>
              <a:rPr lang="en-US" sz="3600" dirty="0" smtClean="0"/>
            </a:br>
            <a:r>
              <a:rPr lang="ar-SA" sz="3600" b="1" dirty="0" smtClean="0"/>
              <a:t>عوامل تربوية : </a:t>
            </a:r>
            <a:r>
              <a:rPr lang="en-US" sz="3600" dirty="0" smtClean="0"/>
              <a:t/>
            </a:r>
            <a:br>
              <a:rPr lang="en-US" sz="3600" dirty="0" smtClean="0"/>
            </a:br>
            <a:r>
              <a:rPr lang="ar-SA" sz="3600" dirty="0" smtClean="0"/>
              <a:t>أسلوب تعليم القراءة الخاطئ منذ البداية</a:t>
            </a:r>
            <a:r>
              <a:rPr lang="en-US" sz="3600" dirty="0" smtClean="0"/>
              <a:t/>
            </a:r>
            <a:br>
              <a:rPr lang="en-US" sz="3600" dirty="0" smtClean="0"/>
            </a:br>
            <a:r>
              <a:rPr lang="ar-SA" sz="3600" dirty="0" smtClean="0"/>
              <a:t>إتباع أسلوب الضغط على الطالب من أجل تحسين عملية القراءة</a:t>
            </a:r>
            <a:r>
              <a:rPr lang="en-US" sz="3600" dirty="0" smtClean="0"/>
              <a:t/>
            </a:r>
            <a:br>
              <a:rPr lang="en-US" sz="3600" dirty="0" smtClean="0"/>
            </a:br>
            <a:r>
              <a:rPr lang="ar-SA" sz="3600" b="1" dirty="0" smtClean="0"/>
              <a:t>عوامل نفسية  :  </a:t>
            </a:r>
            <a:r>
              <a:rPr lang="en-US" sz="3600" dirty="0" smtClean="0"/>
              <a:t/>
            </a:r>
            <a:br>
              <a:rPr lang="en-US" sz="3600" dirty="0" smtClean="0"/>
            </a:br>
            <a:r>
              <a:rPr lang="ar-SA" sz="3600" dirty="0" smtClean="0"/>
              <a:t>عدم اهتمام الطالب بالقراءة أو التعلم</a:t>
            </a:r>
            <a:r>
              <a:rPr lang="en-US" sz="3600" dirty="0" smtClean="0"/>
              <a:t/>
            </a:r>
            <a:br>
              <a:rPr lang="en-US" sz="3600" dirty="0" smtClean="0"/>
            </a:br>
            <a:r>
              <a:rPr lang="ar-SA" sz="3600" dirty="0" smtClean="0"/>
              <a:t>عدم الانتباه أثناء الشرح أو حتى التركيز</a:t>
            </a:r>
            <a:r>
              <a:rPr lang="en-US" sz="3600" dirty="0" smtClean="0"/>
              <a:t>.</a:t>
            </a:r>
            <a:r>
              <a:rPr lang="en-US" sz="2000" dirty="0" smtClean="0"/>
              <a:t/>
            </a:r>
            <a:br>
              <a:rPr lang="en-US" sz="2000" dirty="0" smtClean="0"/>
            </a:br>
            <a:endParaRPr lang="ar-SA" sz="1800" dirty="0" smtClean="0">
              <a:solidFill>
                <a:srgbClr val="FFC000"/>
              </a:solidFill>
            </a:endParaRPr>
          </a:p>
        </p:txBody>
      </p:sp>
      <p:pic>
        <p:nvPicPr>
          <p:cNvPr id="3" name="صورة 2" descr="IMG-3197.jpg"/>
          <p:cNvPicPr>
            <a:picLocks noChangeAspect="1"/>
          </p:cNvPicPr>
          <p:nvPr/>
        </p:nvPicPr>
        <p:blipFill>
          <a:blip r:embed="rId3" cstate="print"/>
          <a:stretch>
            <a:fillRect/>
          </a:stretch>
        </p:blipFill>
        <p:spPr>
          <a:xfrm>
            <a:off x="285720" y="214290"/>
            <a:ext cx="2071702" cy="785818"/>
          </a:xfrm>
          <a:prstGeom prst="rect">
            <a:avLst/>
          </a:prstGeom>
        </p:spPr>
      </p:pic>
      <p:pic>
        <p:nvPicPr>
          <p:cNvPr id="1026" name="Picture 2"/>
          <p:cNvPicPr>
            <a:picLocks noChangeAspect="1" noChangeArrowheads="1"/>
          </p:cNvPicPr>
          <p:nvPr/>
        </p:nvPicPr>
        <p:blipFill>
          <a:blip r:embed="rId4"/>
          <a:srcRect/>
          <a:stretch>
            <a:fillRect/>
          </a:stretch>
        </p:blipFill>
        <p:spPr bwMode="auto">
          <a:xfrm>
            <a:off x="1500166" y="2500306"/>
            <a:ext cx="2000264" cy="1500198"/>
          </a:xfrm>
          <a:prstGeom prst="rect">
            <a:avLst/>
          </a:prstGeom>
          <a:noFill/>
          <a:ln w="9525">
            <a:noFill/>
            <a:miter lim="800000"/>
            <a:headEnd/>
            <a:tailEnd/>
          </a:ln>
          <a:effectLst/>
        </p:spPr>
      </p:pic>
    </p:spTree>
    <p:extLst>
      <p:ext uri="{BB962C8B-B14F-4D97-AF65-F5344CB8AC3E}">
        <p14:creationId xmlns:p14="http://schemas.microsoft.com/office/powerpoint/2010/main" xmlns="" val="193746423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395536" y="500042"/>
            <a:ext cx="8248430" cy="6072230"/>
          </a:xfrm>
        </p:spPr>
        <p:txBody>
          <a:bodyPr>
            <a:noAutofit/>
          </a:bodyPr>
          <a:lstStyle/>
          <a:p>
            <a:pPr algn="r"/>
            <a:r>
              <a:rPr lang="ar-SA" sz="3200" b="1" dirty="0" smtClean="0"/>
              <a:t>الضعف الكتابي وأسبابه : </a:t>
            </a:r>
            <a:r>
              <a:rPr lang="en-US" sz="2800" dirty="0" smtClean="0"/>
              <a:t> </a:t>
            </a:r>
            <a:br>
              <a:rPr lang="en-US" sz="2800" dirty="0" smtClean="0"/>
            </a:br>
            <a:r>
              <a:rPr lang="ar-SA" sz="2800" dirty="0" smtClean="0"/>
              <a:t>أمّا الأسباب التي تؤدي لذلك فهي متعددة وترجع أو تتعلق بالتالي :</a:t>
            </a:r>
            <a:r>
              <a:rPr lang="en-US" sz="2800" dirty="0" smtClean="0"/>
              <a:t/>
            </a:r>
            <a:br>
              <a:rPr lang="en-US" sz="2800" dirty="0" smtClean="0"/>
            </a:br>
            <a:r>
              <a:rPr lang="ar-SA" sz="2800" dirty="0" smtClean="0"/>
              <a:t>عدم اهتمام المعلم أو التفاته لأخطاء تلاميذه .</a:t>
            </a:r>
            <a:r>
              <a:rPr lang="en-US" sz="2800" dirty="0" smtClean="0"/>
              <a:t/>
            </a:r>
            <a:br>
              <a:rPr lang="en-US" sz="2800" dirty="0" smtClean="0"/>
            </a:br>
            <a:r>
              <a:rPr lang="ar-SA" sz="2800" dirty="0" smtClean="0"/>
              <a:t>عدم اهتمام المعلم بتحسين مستوى الطالب الضعيف</a:t>
            </a:r>
            <a:r>
              <a:rPr lang="en-US" sz="2800" dirty="0" smtClean="0"/>
              <a:t> </a:t>
            </a:r>
            <a:br>
              <a:rPr lang="en-US" sz="2800" dirty="0" smtClean="0"/>
            </a:br>
            <a:r>
              <a:rPr lang="ar-SA" sz="2800" dirty="0" smtClean="0"/>
              <a:t>عدم وجود أي مراعاة للفروق في القدرات بين التلاميذ</a:t>
            </a:r>
            <a:r>
              <a:rPr lang="en-US" sz="2800" dirty="0" smtClean="0"/>
              <a:t/>
            </a:r>
            <a:br>
              <a:rPr lang="en-US" sz="2800" dirty="0" smtClean="0"/>
            </a:br>
            <a:r>
              <a:rPr lang="ar-SA" sz="2800" dirty="0" smtClean="0"/>
              <a:t>عدم اللجوء لاستخدام تقنيات التعليم الحديثة .</a:t>
            </a:r>
            <a:r>
              <a:rPr lang="en-US" sz="2800" dirty="0" smtClean="0"/>
              <a:t/>
            </a:r>
            <a:br>
              <a:rPr lang="en-US" sz="2800" dirty="0" smtClean="0"/>
            </a:br>
            <a:r>
              <a:rPr lang="ar-SA" sz="2800" dirty="0" smtClean="0"/>
              <a:t>إضافةً إلى وجود مشاكل في طريقة تدريسه كعدم القدرة على إيصال المعلومة بشكلها الصحيح مثلا</a:t>
            </a:r>
            <a:r>
              <a:rPr lang="en-US" sz="2800" dirty="0" smtClean="0"/>
              <a:t/>
            </a:r>
            <a:br>
              <a:rPr lang="en-US" sz="2800" dirty="0" smtClean="0"/>
            </a:br>
            <a:r>
              <a:rPr lang="ar-SA" sz="2800" dirty="0" smtClean="0"/>
              <a:t>التلميذ :</a:t>
            </a:r>
            <a:r>
              <a:rPr lang="en-US" sz="2800" dirty="0" smtClean="0"/>
              <a:t/>
            </a:r>
            <a:br>
              <a:rPr lang="en-US" sz="2800" dirty="0" smtClean="0"/>
            </a:br>
            <a:r>
              <a:rPr lang="ar-SA" sz="2800" dirty="0" smtClean="0"/>
              <a:t>ضعف ثقة الطالب بنفسه وفيما يكتبه، فتراه متردداً في الكتابة .</a:t>
            </a:r>
            <a:r>
              <a:rPr lang="en-US" sz="2800" dirty="0" smtClean="0"/>
              <a:t/>
            </a:r>
            <a:br>
              <a:rPr lang="en-US" sz="2800" dirty="0" smtClean="0"/>
            </a:br>
            <a:r>
              <a:rPr lang="ar-SA" sz="2800" dirty="0" smtClean="0"/>
              <a:t>ضعف القراءة لدى الطالب وعدم القدرة على التمييز بين الحروف مثلاً</a:t>
            </a:r>
            <a:r>
              <a:rPr lang="en-US" sz="2800" dirty="0" smtClean="0"/>
              <a:t/>
            </a:r>
            <a:br>
              <a:rPr lang="en-US" sz="2800" dirty="0" smtClean="0"/>
            </a:br>
            <a:r>
              <a:rPr lang="ar-SA" sz="2800" dirty="0" smtClean="0"/>
              <a:t>عدم التركيز ونقص في القدرات العقلية كمستوى الذكاء ، إضافةً إلى مشاكل وضعف في الحواس كالسمعية </a:t>
            </a:r>
            <a:r>
              <a:rPr lang="ar-SA" sz="2400" dirty="0" smtClean="0"/>
              <a:t>والبصرية</a:t>
            </a:r>
            <a:r>
              <a:rPr lang="en-US" sz="2400" dirty="0" smtClean="0"/>
              <a:t/>
            </a:r>
            <a:br>
              <a:rPr lang="en-US" sz="2400" dirty="0" smtClean="0"/>
            </a:br>
            <a:endParaRPr lang="ar-SA" sz="2400" dirty="0"/>
          </a:p>
        </p:txBody>
      </p:sp>
      <p:pic>
        <p:nvPicPr>
          <p:cNvPr id="3" name="صورة 2" descr="IMG-3197.jpg"/>
          <p:cNvPicPr>
            <a:picLocks noChangeAspect="1"/>
          </p:cNvPicPr>
          <p:nvPr/>
        </p:nvPicPr>
        <p:blipFill>
          <a:blip r:embed="rId2" cstate="print"/>
          <a:stretch>
            <a:fillRect/>
          </a:stretch>
        </p:blipFill>
        <p:spPr>
          <a:xfrm>
            <a:off x="357158" y="1071546"/>
            <a:ext cx="2286016" cy="1428760"/>
          </a:xfrm>
          <a:prstGeom prst="rect">
            <a:avLst/>
          </a:prstGeom>
        </p:spPr>
      </p:pic>
      <p:pic>
        <p:nvPicPr>
          <p:cNvPr id="2050" name="Picture 2"/>
          <p:cNvPicPr>
            <a:picLocks noChangeAspect="1" noChangeArrowheads="1"/>
          </p:cNvPicPr>
          <p:nvPr/>
        </p:nvPicPr>
        <p:blipFill>
          <a:blip r:embed="rId3"/>
          <a:srcRect/>
          <a:stretch>
            <a:fillRect/>
          </a:stretch>
        </p:blipFill>
        <p:spPr bwMode="auto">
          <a:xfrm>
            <a:off x="428596" y="3857628"/>
            <a:ext cx="1857388" cy="1000132"/>
          </a:xfrm>
          <a:prstGeom prst="rect">
            <a:avLst/>
          </a:prstGeom>
          <a:noFill/>
          <a:ln w="9525">
            <a:noFill/>
            <a:miter lim="800000"/>
            <a:headEnd/>
            <a:tailEnd/>
          </a:ln>
          <a:effectLst/>
        </p:spPr>
      </p:pic>
    </p:spTree>
    <p:extLst>
      <p:ext uri="{BB962C8B-B14F-4D97-AF65-F5344CB8AC3E}">
        <p14:creationId xmlns:p14="http://schemas.microsoft.com/office/powerpoint/2010/main" xmlns="" val="611958557"/>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تدفق">
  <a:themeElements>
    <a:clrScheme name="تدفق">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F49100"/>
      </a:hlink>
      <a:folHlink>
        <a:srgbClr val="85DFD0"/>
      </a:folHlink>
    </a:clrScheme>
    <a:fontScheme name="تدفق">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تدفق">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effectStyle>
        <a:effectStyle>
          <a:effectLst>
            <a:outerShdw blurRad="57150" dist="38100" dir="5400000" algn="ctr" rotWithShape="0">
              <a:schemeClr val="phClr">
                <a:shade val="9000"/>
                <a:alpha val="48000"/>
                <a:satMod val="105000"/>
              </a:schemeClr>
            </a:outerShdw>
          </a:effectLst>
          <a:scene3d>
            <a:camera prst="orthographicFront">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5788</TotalTime>
  <Words>758</Words>
  <Application>Microsoft Office PowerPoint</Application>
  <PresentationFormat>عرض على الشاشة (3:4)‏</PresentationFormat>
  <Paragraphs>148</Paragraphs>
  <Slides>39</Slides>
  <Notes>3</Notes>
  <HiddenSlides>0</HiddenSlides>
  <MMClips>0</MMClips>
  <ScaleCrop>false</ScaleCrop>
  <HeadingPairs>
    <vt:vector size="4" baseType="variant">
      <vt:variant>
        <vt:lpstr>سمة</vt:lpstr>
      </vt:variant>
      <vt:variant>
        <vt:i4>1</vt:i4>
      </vt:variant>
      <vt:variant>
        <vt:lpstr>عناوين الشرائح</vt:lpstr>
      </vt:variant>
      <vt:variant>
        <vt:i4>39</vt:i4>
      </vt:variant>
    </vt:vector>
  </HeadingPairs>
  <TitlesOfParts>
    <vt:vector size="40" baseType="lpstr">
      <vt:lpstr>تدفق</vt:lpstr>
      <vt:lpstr>   معدة الورقة  مشرفة صفوف أولية  أ /  حصة عبيد النهير بإشراف رئيسة قسم الصفوف الأولية أ / أمل عبد المحسن  النزهة  15/ 1/ 1440 هـ</vt:lpstr>
      <vt:lpstr>الشريحة 2</vt:lpstr>
      <vt:lpstr>      المحتــــويات  :  1- المقدمة                                                                   شريحة    5 2- الهدف من الدراسة    .                                                 شريحة   6 3-  مشكلة الدراسة .    .                                                 شريحة      7 . 8. 9 4- أدوات الدراسة والبحث .                                               شريحة    10 5- نتيجة استبيان مظاهر الضعف .                                        شريحة    11 , 12 ., 13 6- الخطة العلاجية وأهدافها ومظاهرها .                                   شريحة    14 , 15 , 16 , 17  7- أسس العمل العلاجي .                                                شريحة    18 , 19 8- بنا ء الخطة العلاجية وتنفيذها .                                        شريحة    20 , 21  9- تقويم الخطة العلاجية .                                                شريحة   22 10- نموذج مقترح للهيكل التنظيمي للخطة العلاجية .                    شريحة    23 11- مثال تطبيقي .                                                       شريحة    24 , 25 , 26  12- ما يجب مراعاته عند تنفيذ الخطة العلاجية .                         شريحة    27 13-  مؤشر معالجة المهارات الأساسية .                                  شريحة    28 14- فائدة .                                                               شريحة    29 ,30 , 31 16- أنشطة علاجية .                                                     شريحة     32 . 33 , 34 , 35 17- نموذج لخطة علاجية .                                                شريحة    36 18- النتائج المتوقعة بعد تنفيذ الخطة العلاجية .                           شريحة    37 19- التوصيات .                                                           شريحة    38  , 39 </vt:lpstr>
      <vt:lpstr>ملخـــــص الورقـــــــــة     ▀ الهدف من دراسة الورقة  :  (  احتياج الميدان لمعرفة أبرز مظاهر الضعف القرائي والكتابي للنشء الجديد وأسس بناء الخطة العلاجية وتقويمها ) .           وتم مناقشة التالي : ▀  مشكلة الدراسة والتطرق لأدوات الدراسة والبحث  ▀ نتيجة الاستبيان  . ▀ الحطة العلاجية وأهدافها وأهميتها  . ▀ كيفية بناء الخطة العلاجية وتنفيذها مع نموذج مقترح للهيكل التنظيمي للخطة العلاجية  ومثال تطبيقي . ▀ ما يجب مراعاته عند تنفيذ الخطة العلاجية  ▀ نماذج من أنشطة علاجية . ▀النتائج المتوقعة بعد تنفيذ الخطة العلاجية. ▀  التوصيات .                </vt:lpstr>
      <vt:lpstr>لقد حظي تعليم القراءة والكتابة على المستوى العالمي باهتمام كبير ، واهتم كثير من العلماء بدراستها دراسة علمية تحليلية ، كما اهتموا بجوانب النجاح والفشل فيها ، وأقاموا برامج لدراسة حالات التأخر والضعف فيها ، وكانت حصيلة تلك الجهود رصيدا ضخما من المعلومات بالرغم من هذه الجهود إلا أنه ما زالت هناك مشكلات لم تجد طريقها إلى الحل النهائي ؛ وذلك لأنها متجددة ومن المشكلات التي باتت تؤرق المربين والآباء والتلاميذ على حد سواء ..مشكلة تدني التحصيل الدراسي والضعف القرائي والكتابي لدى بعض التلاميذ وهي من أهم المشكلات التي تقف عائقا أمام التعليم .</vt:lpstr>
      <vt:lpstr>الهدف من الدراسة وعرض الورقة</vt:lpstr>
      <vt:lpstr>يعاني الكثير من الطلاب ولا سيما طلاب الصفوف الأولية من مشكلة ضعف القدرة على القراءة أو حتى تهجئة الحروف بالشكل الصحيح، من ثم عدم القدرة على كتابتها ولعل من أبرز مظاهر الضعف لطلاب الصفوف الأولية في مادة لغتي  والتي تم قياسها عن طريق أدوات قياس متنوعة منها الاستبيان والزيارات الميدانية واللقاءات  *عدم تمييز بعض الطلاب بين الحروف المتشابهة رسماً ونطقا  * عدم التمييز بين المد والحركة المشابهة . * عدم التمييز بين ال الشمسية والقمرية قراءةً وكتابة    أمّا الأسباب التي تؤدي لذلك فهي متعددة وتتضمن التالي: </vt:lpstr>
      <vt:lpstr>عوامل جسمية : عدم النضج الكافي من الناحية الجسدية أو العقلية أو الانفعالية  مشاكل بصرية عند الطالب، كقصر أو طول النظر . مشاكل سمعية كضعف السمع، فهذا يعيق عليه عملية سمع كلمة وبالتالي التأثير على عملية القراءة ككل . عوامل تربوية :  أسلوب تعليم القراءة الخاطئ منذ البداية إتباع أسلوب الضغط على الطالب من أجل تحسين عملية القراءة عوامل نفسية  :   عدم اهتمام الطالب بالقراءة أو التعلم عدم الانتباه أثناء الشرح أو حتى التركيز. </vt:lpstr>
      <vt:lpstr>الضعف الكتابي وأسبابه :   أمّا الأسباب التي تؤدي لذلك فهي متعددة وترجع أو تتعلق بالتالي : عدم اهتمام المعلم أو التفاته لأخطاء تلاميذه . عدم اهتمام المعلم بتحسين مستوى الطالب الضعيف  عدم وجود أي مراعاة للفروق في القدرات بين التلاميذ عدم اللجوء لاستخدام تقنيات التعليم الحديثة . إضافةً إلى وجود مشاكل في طريقة تدريسه كعدم القدرة على إيصال المعلومة بشكلها الصحيح مثلا التلميذ : ضعف ثقة الطالب بنفسه وفيما يكتبه، فتراه متردداً في الكتابة . ضعف القراءة لدى الطالب وعدم القدرة على التمييز بين الحروف مثلاً عدم التركيز ونقص في القدرات العقلية كمستوى الذكاء ، إضافةً إلى مشاكل وضعف في الحواس كالسمعية والبصرية </vt:lpstr>
      <vt:lpstr>  </vt:lpstr>
      <vt:lpstr>نتيجة استبيان ابرز مظاهر ضعف الصفوف الأولية  في مادة لغتي </vt:lpstr>
      <vt:lpstr>نتيجة استبيان أبرز مظاهر ضعف الصفوف الأولية  في مادة لغتي </vt:lpstr>
      <vt:lpstr>نتيجة استبيان ابرز مظاهر ضعف الصفوف الأولية  في مادة لغتي </vt:lpstr>
      <vt:lpstr>الخطة العلاجية  </vt:lpstr>
      <vt:lpstr> مفهوم الخطة العلاجية :  هي عملية منظمة هادفة موجهة لتصحيح مسار العملية التعليمية عن طريق توفير بيئة تعليمية تساعد الفئة المستهدفة على استثمار قدراتها الخاصة إلى أقصى حدّ ممكن    </vt:lpstr>
      <vt:lpstr>    </vt:lpstr>
      <vt:lpstr>أهميتها :</vt:lpstr>
      <vt:lpstr>  </vt:lpstr>
      <vt:lpstr>أسس العمل العلاجي:      </vt:lpstr>
      <vt:lpstr>:بناء الخطة العلاجية وتنفيذها عند بناء الخطة العلاجية لابد من ربط المحتوى التعليمي بحياة الطالب البدء مع الطالب من حيث مستواه وما يعرف. إشعار الطالب بقدرته على التعلم وتقوية ثقته بنفسه. تشويق الطالب للمهمة التعليمية واستثارة دافعيته باستمرار. استخدام طرائق وأساليب التعليم التي تتناسب وأنماط تفكير الطالب. استخدام أساليب التعزيز الإيجابي الملائمة. مراعاة التدريب الحسي قبل المجرد عند لزومه. الربط بين ما يعرفه الطالب وما يتعلمه حديثاً. </vt:lpstr>
      <vt:lpstr>تشجيع الطلبة على تجريب ما يتعلمونه في البيت وفي الحياة اليومية. تكليف الطلبة بواجبات مناسبة وهادفة. إعطاء الطالب الوقت الكافي الذي يتناسب مع سرعته في التعلم. استخدام الوسائل التعليمية المناسبة. تشجيع الطالب على أن يتعلم بالعمل ما أمكن. تجنب إصدار الأحكام التقويمية المحبطة. مقارنة الطالب بنفسه بدلاً من مقارنته بزملائه. تشجيع الطلبة على التعلم من بعضهم البعض</vt:lpstr>
      <vt:lpstr>  تقويم الخطة العلاجية : ومقارنة هل كانت فاعلة مع كل الطلبة؟ (اختبار بعدي) بالاختبار القبلي هل ما زال هنالك طلبة يحتاجون للمتابعة؟ في أي المجالات ؟ ما الجوانب التي كانت فيها الخطة العلاجية فاعلة؟ ما الجوانب التي لم تكن فيها الخطة العلاجية فاعلة؟ ما الأسباب وراء ذلك؟ هل يمكن إجراء التعديل المناسب على نشاطات الخطة؟</vt:lpstr>
      <vt:lpstr>نموذج مقترح للهيكل التنظيمي للخطة العلاجية :</vt:lpstr>
      <vt:lpstr>      مثال تطبيقي  :  عدم التمييز بين ال الشمسية والقمرية نطقاً وكتابة ً .            الخطوات الأولية : طبقت أدوات التقويم من ملاحظة واختبارات شفهية وأوراق عمل ومهمات أدائية و اختبارات تحصيلية لازمة وتم تصحيحها وتحليل نتائجها  - شخصت مواطن الضعف لدى الطلبة - من النتائج التي رصدت ضعف الطلبة في التمييز بين اللام الشمسية والقمرية </vt:lpstr>
      <vt:lpstr>شخصت أسباب الضعف وحصرت فيما يلي :  أسباب الضعف : -قراءة الكلمات المبدوءة بال شمسية قراءة مسترسلة  -تمييز أحرف ال الشمسية من أل القمرية  -إثبات أل التعريف عندما تكون متصلة بحرف من حروف ال الشمسية . -تمييز حركة الحرف الذي يلي ال الشمسية أو القمرية .</vt:lpstr>
      <vt:lpstr>    جوانب الضعف المحدد : عدم القدرة على التمييز بين ال الشمسية والقمرية قراءةً وكتابةً . الأهداف والنتائج التعليمية المنشودة : الهدف العام :تمكين الفئة المستهدفة من التمييز بين ال الشمسية  وال القمرية قراءة ًوكتابةً. الأهداف الفرعية : -أن تقرأ الجملة المحتوية على ال شمسية أو قمرية قراءةً مسترسلة . - أن تميز بين أحرف ال الشمسية و القمرية . -أن تستطيع التلميذة إثبات ال التعريف عندما تكون متصلة بحرف من حروف ال الشمسية . - أن تميز حركة الحرف الذي يلي ال الشمسية أو القمرية. </vt:lpstr>
      <vt:lpstr>الشريحة 27</vt:lpstr>
      <vt:lpstr>فريق مؤشر معالجة المهارات الأساسية للطلاب       </vt:lpstr>
      <vt:lpstr>فائـــــدة : أن يراعي الإجراء العلاجي جميع أنماط الفئة المستهدفة     .  </vt:lpstr>
      <vt:lpstr>الشريحة 30</vt:lpstr>
      <vt:lpstr>الشريحة 31</vt:lpstr>
      <vt:lpstr>  أنشطة علاجية في قياس التمييز بين ال الشمسية والقمرية : طباعة كلمات تحوي ال الشمسية وال القمرية وتعطى للطالبة مع ظرفين يطلب منها قراءة الكلمات قراة صحيحة ثم تضعها في الظرف حسب نوع اللام        </vt:lpstr>
      <vt:lpstr>نشاط علاجي لقياس مهارة التميز بين أحرف   ال الشمسية وال القمرية :        </vt:lpstr>
      <vt:lpstr>نشاط علاجي لتمييز حركة الحرف الذي يلي ( ال القمرية أو ال  الشمسية   ) على الكلمات التالية : مع ضبط الحركات       </vt:lpstr>
      <vt:lpstr>                     نشاط علاجي لقياس مهارة إثبات ال التعريف عندما  نكون متصلة بحرف من حروف ال الشمسية :</vt:lpstr>
      <vt:lpstr>:نموذج خطة علاجية    </vt:lpstr>
      <vt:lpstr> النتائج المتوقعة بعد تنفيذ الخطة العلاجية :  أظهرت أدوات الدراسة والبحث ( استبيان –مقابلة – اختبارات تشخيصية )  أن نسبة الضعف في التمييز بين  ال الشمسية وال القمرية  18,4 % وبعد تطبيق الخطط العلاجية وتنفيذها على العينة التي تم قياسها مسبقاً وجد أن نسبة الضعف نزلت بشكل لا بأس به خلال فترة لا تتجاوز 3 أسابيع إلى9 %</vt:lpstr>
      <vt:lpstr>        التوصيات :</vt:lpstr>
      <vt:lpstr> </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المذكرة التفسيرية والقواعد التنفيذية</dc:title>
  <dc:creator>Hasib</dc:creator>
  <cp:lastModifiedBy>wc</cp:lastModifiedBy>
  <cp:revision>368</cp:revision>
  <dcterms:created xsi:type="dcterms:W3CDTF">2017-01-09T18:25:56Z</dcterms:created>
  <dcterms:modified xsi:type="dcterms:W3CDTF">2018-09-25T23:54:20Z</dcterms:modified>
</cp:coreProperties>
</file>